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Lst>
  <p:sldSz cy="5143500" cx="9144000"/>
  <p:notesSz cx="6858000" cy="9144000"/>
  <p:embeddedFontLst>
    <p:embeddedFont>
      <p:font typeface="Roboto"/>
      <p:regular r:id="rId89"/>
      <p:bold r:id="rId90"/>
      <p:italic r:id="rId91"/>
      <p:boldItalic r:id="rId92"/>
    </p:embeddedFont>
    <p:embeddedFont>
      <p:font typeface="Libre Baskerville"/>
      <p:regular r:id="rId93"/>
      <p:bold r:id="rId94"/>
      <p:italic r:id="rId95"/>
    </p:embeddedFont>
    <p:embeddedFont>
      <p:font typeface="Merriweather"/>
      <p:regular r:id="rId96"/>
      <p:bold r:id="rId97"/>
      <p:italic r:id="rId98"/>
      <p:boldItalic r:id="rId9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LibreBaskerville-italic.fntdata"/><Relationship Id="rId94" Type="http://schemas.openxmlformats.org/officeDocument/2006/relationships/font" Target="fonts/LibreBaskerville-bold.fntdata"/><Relationship Id="rId97" Type="http://schemas.openxmlformats.org/officeDocument/2006/relationships/font" Target="fonts/Merriweather-bold.fntdata"/><Relationship Id="rId96" Type="http://schemas.openxmlformats.org/officeDocument/2006/relationships/font" Target="fonts/Merriweather-regular.fntdata"/><Relationship Id="rId11" Type="http://schemas.openxmlformats.org/officeDocument/2006/relationships/slide" Target="slides/slide6.xml"/><Relationship Id="rId99" Type="http://schemas.openxmlformats.org/officeDocument/2006/relationships/font" Target="fonts/Merriweather-boldItalic.fntdata"/><Relationship Id="rId10" Type="http://schemas.openxmlformats.org/officeDocument/2006/relationships/slide" Target="slides/slide5.xml"/><Relationship Id="rId98" Type="http://schemas.openxmlformats.org/officeDocument/2006/relationships/font" Target="fonts/Merriweather-italic.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font" Target="fonts/Roboto-italic.fntdata"/><Relationship Id="rId90" Type="http://schemas.openxmlformats.org/officeDocument/2006/relationships/font" Target="fonts/Roboto-bold.fntdata"/><Relationship Id="rId93" Type="http://schemas.openxmlformats.org/officeDocument/2006/relationships/font" Target="fonts/LibreBaskerville-regular.fntdata"/><Relationship Id="rId92" Type="http://schemas.openxmlformats.org/officeDocument/2006/relationships/font" Target="fonts/Robo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font" Target="fonts/Roboto-regular.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8e75336dc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8e75336dc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8ea0cfdbd3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8ea0cfdbd3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8ea0cfdbd3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8ea0cfdbd3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8ea0cfdbd3_1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8ea0cfdbd3_1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Mention how we were bouncing around a bit on how to encapsulate it.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8ea0cfdbd3_1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8ea0cfdbd3_1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8ea0cfdbd3_1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8ea0cfdbd3_1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8ea0cfdbd3_1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8ea0cfdbd3_1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8e75336dc5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8e75336dc5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8ea0cfdbd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8ea0cfdbd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8ea0cfdbd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8ea0cfdbd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8ea0cfdbd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8ea0cfdbd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a:t>
            </a:r>
            <a:r>
              <a:rPr lang="en"/>
              <a:t>questions</a:t>
            </a:r>
            <a:r>
              <a:rPr lang="en"/>
              <a:t> generally focused on these two subdomains…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8e75336dc5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8e75336dc5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of the kinds of questions we asked, and as you can see, as I said before, in the domains of food and finances.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8e75336dc5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8e75336dc5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chose these participants because they are individuals with experience transitioning into independent living for the first time. We recorded audio and </a:t>
            </a:r>
            <a:r>
              <a:rPr lang="en"/>
              <a:t>generally took handwritten notes. Lucy is an extreme user because she started independent living much earlier on in life than the average person.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8ea6b4763c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8ea6b4763c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8e75336dc5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8e75336dc5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let’s move on to what we discussed in our interviews!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8ebe1dda0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8ebe1dda0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8ea6b4763c_2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8ea6b4763c_2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8ea6b4763c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8ea6b4763c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8ea6b4763c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8ea6b4763c_2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8ea6b4763c_3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8ea6b4763c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8ea6b4763c_2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8ea6b4763c_2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8ea6b4763c_2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8ea6b4763c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ea6b4763c_2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8ea6b4763c_2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8ea6b4763c_3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8ea6b4763c_3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8ea6b4763c_3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8ea6b4763c_3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8ea0cfdbd3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8ea0cfdbd3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quote from Lillian we feel really encapsulates the general tone of her interview well.</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8ea6b4763c_3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8ea6b4763c_3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ea6b4763c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ea6b4763c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ebe1dda0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8ebe1dda0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moving to our second interviewee.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8ea0cfdbd3_1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8ea0cfdbd3_1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8ea0cfdbd3_1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8ea0cfdbd3_1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8ea6b4763c_3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8ea6b4763c_3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8ea6b4763c_3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8ea6b4763c_3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8ea6b4763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8ea6b4763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8ea0cfdbd3_1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8ea0cfdbd3_1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8ea6b4763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8ea6b4763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8ea6b4763c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8ea6b4763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8ea6b4763c_3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8ea6b4763c_3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8ea6b4763c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8ea6b4763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8ea6b4763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8ea6b4763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8ea6b4763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8ea6b4763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8ea6b4763c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8ea6b4763c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8ea6b4763c_3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8ea6b4763c_3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8ebe1dda0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8ebe1dda0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moving to our third interviewee.</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8ea0cfdbd3_1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8ea0cfdbd3_1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8ea0cfdbd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8ea0cfdbd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8ea6b4763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8ea6b4763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8ea6b4763c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8ea6b4763c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8ea6b4763c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8ea6b4763c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8ea6b4763c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8ea6b4763c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8ea0cfdbd3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8ea0cfdbd3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8ea6b4763c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8ea6b4763c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8ea6b4763c_3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8ea6b4763c_3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8ebe1dda0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8ebe1dda0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moving onto our fourth and final interviewee.</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8e75336dc5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8e75336dc5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8ea0cfdbd3_1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8ea0cfdbd3_1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8ea6b4763c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8ea6b4763c_2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8ea6b4763c_2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8ea6b4763c_2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8ea6b4763c_2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8ea6b4763c_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8ea6b4763c_2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8ea6b4763c_2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8ea6b4763c_2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38ea6b4763c_2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8ea0cfdbd3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8ea0cfdbd3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8ea6b4763c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8ea6b4763c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8ea6b4763c_3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8ea6b4763c_3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8ea0cfdbd3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8ea0cfdbd3_1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8ea6b4763c_3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8ea6b4763c_3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8ea6b4763c_3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8ea6b4763c_3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8ea6b4763c_3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8ea6b4763c_3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8ea6b4763c_3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38ea6b4763c_3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8ea6b4763c_3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8ea6b4763c_3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8e75336dc5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38e75336dc5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8ea0cfdbd3_1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8ea0cfdbd3_1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8ea0cfdbd3_1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8ea0cfdbd3_1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8ea0cfdbd3_1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8ea0cfdbd3_1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8ea0cfdbd3_1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8ea0cfdbd3_1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8ea6b4763c_3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8ea6b4763c_3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8ea6b4763c_3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38ea6b4763c_3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Pink sticky notes are our highlighted/”key” ideas.</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8ea6b4763c_3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8ea6b4763c_3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Pink sticky notes are our highlighted/”key” ideas.</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38ea6b4763c_3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38ea6b4763c_3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Pink sticky notes are our highlighted/”key” ideas.</a:t>
            </a:r>
            <a:endParaRPr>
              <a:solidFill>
                <a:schemeClr val="dk1"/>
              </a:solidFill>
            </a:endParaRPr>
          </a:p>
          <a:p>
            <a:pPr indent="0" lvl="0" marL="0" rtl="0" algn="l">
              <a:spcBef>
                <a:spcPts val="0"/>
              </a:spcBef>
              <a:spcAft>
                <a:spcPts val="0"/>
              </a:spcAft>
              <a:buNone/>
            </a:pPr>
            <a:r>
              <a:rPr lang="en">
                <a:solidFill>
                  <a:schemeClr val="dk1"/>
                </a:solidFill>
              </a:rPr>
              <a:t>Samantha graduated from Rice in 3 years.</a:t>
            </a:r>
            <a:endParaRPr>
              <a:solidFill>
                <a:schemeClr val="dk1"/>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8ea6b4763c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8ea6b4763c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Lucy mentioned that her compost bin went missing (taken by accident or purpose, she is unsure), and thus it required her to be a little crafty while waiting for a replacement)</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8ec2e62d6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8ec2e62d6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8ec2e62d6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38ec2e62d6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Merriweather"/>
              <a:buChar char="●"/>
              <a:defRPr sz="1800">
                <a:solidFill>
                  <a:schemeClr val="lt2"/>
                </a:solidFill>
                <a:latin typeface="Merriweather"/>
                <a:ea typeface="Merriweather"/>
                <a:cs typeface="Merriweather"/>
                <a:sym typeface="Merriweather"/>
              </a:defRPr>
            </a:lvl1pPr>
            <a:lvl2pPr indent="-317500" lvl="1" marL="9144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2pPr>
            <a:lvl3pPr indent="-317500" lvl="2" marL="13716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3pPr>
            <a:lvl4pPr indent="-317500" lvl="3" marL="18288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4pPr>
            <a:lvl5pPr indent="-317500" lvl="4" marL="22860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5pPr>
            <a:lvl6pPr indent="-317500" lvl="5" marL="27432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6pPr>
            <a:lvl7pPr indent="-317500" lvl="6" marL="32004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7pPr>
            <a:lvl8pPr indent="-317500" lvl="7" marL="36576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8pPr>
            <a:lvl9pPr indent="-317500" lvl="8" marL="4114800">
              <a:lnSpc>
                <a:spcPct val="115000"/>
              </a:lnSpc>
              <a:spcBef>
                <a:spcPts val="0"/>
              </a:spcBef>
              <a:spcAft>
                <a:spcPts val="0"/>
              </a:spcAft>
              <a:buClr>
                <a:schemeClr val="lt2"/>
              </a:buClr>
              <a:buSzPts val="1400"/>
              <a:buFont typeface="Merriweather"/>
              <a:buChar char="■"/>
              <a:defRPr>
                <a:solidFill>
                  <a:schemeClr val="lt2"/>
                </a:solidFill>
                <a:latin typeface="Merriweather"/>
                <a:ea typeface="Merriweather"/>
                <a:cs typeface="Merriweather"/>
                <a:sym typeface="Merriweath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2.jpg"/><Relationship Id="rId6"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2.jpg"/><Relationship Id="rId6" Type="http://schemas.openxmlformats.org/officeDocument/2006/relationships/image" Target="../media/image8.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12.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14.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1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image" Target="../media/image15.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000"/>
          </a:p>
          <a:p>
            <a:pPr indent="0" lvl="0" marL="0" rtl="0" algn="ctr">
              <a:spcBef>
                <a:spcPts val="0"/>
              </a:spcBef>
              <a:spcAft>
                <a:spcPts val="0"/>
              </a:spcAft>
              <a:buNone/>
            </a:pPr>
            <a:r>
              <a:rPr lang="en" sz="4000"/>
              <a:t>New(b) Adults:</a:t>
            </a:r>
            <a:endParaRPr sz="4000"/>
          </a:p>
          <a:p>
            <a:pPr indent="0" lvl="0" marL="0" rtl="0" algn="ctr">
              <a:spcBef>
                <a:spcPts val="0"/>
              </a:spcBef>
              <a:spcAft>
                <a:spcPts val="0"/>
              </a:spcAft>
              <a:buNone/>
            </a:pPr>
            <a:r>
              <a:rPr lang="en" sz="4000"/>
              <a:t>A Needfinding Study </a:t>
            </a:r>
            <a:endParaRPr sz="40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2000"/>
              <a:t>Mayowa Adesina, </a:t>
            </a:r>
            <a:r>
              <a:rPr b="1" lang="en" sz="2000">
                <a:solidFill>
                  <a:schemeClr val="dk1"/>
                </a:solidFill>
              </a:rPr>
              <a:t>Esaw Adhana</a:t>
            </a:r>
            <a:r>
              <a:rPr lang="en" sz="2000"/>
              <a:t>, Butch Nasser, Tina Zheng</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But first,</a:t>
            </a:r>
            <a:r>
              <a:rPr b="1" lang="en"/>
              <a:t> </a:t>
            </a:r>
            <a:r>
              <a:rPr lang="en"/>
              <a:t>who are we?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But first,</a:t>
            </a:r>
            <a:r>
              <a:rPr b="1" lang="en"/>
              <a:t> </a:t>
            </a:r>
            <a:r>
              <a:rPr lang="en"/>
              <a:t>who are we?</a:t>
            </a:r>
            <a:endParaRPr/>
          </a:p>
        </p:txBody>
      </p:sp>
      <p:pic>
        <p:nvPicPr>
          <p:cNvPr id="66" name="Google Shape;66;p15" title="mayowa.jpg"/>
          <p:cNvPicPr preferRelativeResize="0"/>
          <p:nvPr/>
        </p:nvPicPr>
        <p:blipFill rotWithShape="1">
          <a:blip r:embed="rId3">
            <a:alphaModFix/>
          </a:blip>
          <a:srcRect b="0" l="10925" r="10925" t="0"/>
          <a:stretch/>
        </p:blipFill>
        <p:spPr>
          <a:xfrm>
            <a:off x="875320" y="2367675"/>
            <a:ext cx="1700700" cy="2176200"/>
          </a:xfrm>
          <a:prstGeom prst="roundRect">
            <a:avLst>
              <a:gd fmla="val 16667" name="adj"/>
            </a:avLst>
          </a:prstGeom>
          <a:noFill/>
          <a:ln>
            <a:noFill/>
          </a:ln>
        </p:spPr>
      </p:pic>
      <p:grpSp>
        <p:nvGrpSpPr>
          <p:cNvPr id="67" name="Google Shape;67;p15"/>
          <p:cNvGrpSpPr/>
          <p:nvPr/>
        </p:nvGrpSpPr>
        <p:grpSpPr>
          <a:xfrm>
            <a:off x="945696" y="1180482"/>
            <a:ext cx="7252588" cy="1187201"/>
            <a:chOff x="962025" y="1239000"/>
            <a:chExt cx="5752827" cy="941700"/>
          </a:xfrm>
        </p:grpSpPr>
        <p:sp>
          <p:nvSpPr>
            <p:cNvPr id="68" name="Google Shape;68;p15"/>
            <p:cNvSpPr txBox="1"/>
            <p:nvPr/>
          </p:nvSpPr>
          <p:spPr>
            <a:xfrm>
              <a:off x="962025"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None/>
              </a:pPr>
              <a:r>
                <a:rPr lang="en" sz="1764">
                  <a:solidFill>
                    <a:schemeClr val="dk1"/>
                  </a:solidFill>
                  <a:latin typeface="Libre Baskerville"/>
                  <a:ea typeface="Libre Baskerville"/>
                  <a:cs typeface="Libre Baskerville"/>
                  <a:sym typeface="Libre Baskerville"/>
                </a:rPr>
                <a:t>Mayowa Adesina</a:t>
              </a:r>
              <a:endParaRPr sz="1764">
                <a:solidFill>
                  <a:schemeClr val="dk1"/>
                </a:solidFill>
                <a:latin typeface="Libre Baskerville"/>
                <a:ea typeface="Libre Baskerville"/>
                <a:cs typeface="Libre Baskerville"/>
                <a:sym typeface="Libre Baskerville"/>
              </a:endParaRPr>
            </a:p>
          </p:txBody>
        </p:sp>
        <p:sp>
          <p:nvSpPr>
            <p:cNvPr id="69" name="Google Shape;69;p15"/>
            <p:cNvSpPr txBox="1"/>
            <p:nvPr/>
          </p:nvSpPr>
          <p:spPr>
            <a:xfrm>
              <a:off x="2429134"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b="1" lang="en" sz="1764">
                  <a:solidFill>
                    <a:schemeClr val="dk1"/>
                  </a:solidFill>
                  <a:latin typeface="Libre Baskerville"/>
                  <a:ea typeface="Libre Baskerville"/>
                  <a:cs typeface="Libre Baskerville"/>
                  <a:sym typeface="Libre Baskerville"/>
                </a:rPr>
                <a:t>Esaw</a:t>
              </a:r>
              <a:endParaRPr b="1"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b="1" lang="en" sz="1764">
                  <a:solidFill>
                    <a:schemeClr val="dk1"/>
                  </a:solidFill>
                  <a:latin typeface="Libre Baskerville"/>
                  <a:ea typeface="Libre Baskerville"/>
                  <a:cs typeface="Libre Baskerville"/>
                  <a:sym typeface="Libre Baskerville"/>
                </a:rPr>
                <a:t>Adhana</a:t>
              </a:r>
              <a:endParaRPr b="1" sz="1764">
                <a:solidFill>
                  <a:schemeClr val="dk1"/>
                </a:solidFill>
                <a:latin typeface="Libre Baskerville"/>
                <a:ea typeface="Libre Baskerville"/>
                <a:cs typeface="Libre Baskerville"/>
                <a:sym typeface="Libre Baskerville"/>
              </a:endParaRPr>
            </a:p>
          </p:txBody>
        </p:sp>
        <p:sp>
          <p:nvSpPr>
            <p:cNvPr id="70" name="Google Shape;70;p15"/>
            <p:cNvSpPr txBox="1"/>
            <p:nvPr/>
          </p:nvSpPr>
          <p:spPr>
            <a:xfrm>
              <a:off x="3896243"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Butch</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N</a:t>
              </a:r>
              <a:endParaRPr sz="1764">
                <a:solidFill>
                  <a:schemeClr val="dk1"/>
                </a:solidFill>
                <a:latin typeface="Libre Baskerville"/>
                <a:ea typeface="Libre Baskerville"/>
                <a:cs typeface="Libre Baskerville"/>
                <a:sym typeface="Libre Baskerville"/>
              </a:endParaRPr>
            </a:p>
          </p:txBody>
        </p:sp>
        <p:sp>
          <p:nvSpPr>
            <p:cNvPr id="71" name="Google Shape;71;p15"/>
            <p:cNvSpPr txBox="1"/>
            <p:nvPr/>
          </p:nvSpPr>
          <p:spPr>
            <a:xfrm>
              <a:off x="962025" y="1688100"/>
              <a:ext cx="1351500" cy="4926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208">
                  <a:solidFill>
                    <a:schemeClr val="dk1"/>
                  </a:solidFill>
                  <a:latin typeface="Roboto"/>
                  <a:ea typeface="Roboto"/>
                  <a:cs typeface="Roboto"/>
                  <a:sym typeface="Roboto"/>
                </a:rPr>
                <a:t>CS, Class of ‘27</a:t>
              </a:r>
              <a:endParaRPr sz="1208">
                <a:solidFill>
                  <a:schemeClr val="dk1"/>
                </a:solidFill>
                <a:latin typeface="Roboto"/>
                <a:ea typeface="Roboto"/>
                <a:cs typeface="Roboto"/>
                <a:sym typeface="Roboto"/>
              </a:endParaRPr>
            </a:p>
          </p:txBody>
        </p:sp>
        <p:sp>
          <p:nvSpPr>
            <p:cNvPr id="72" name="Google Shape;72;p15"/>
            <p:cNvSpPr txBox="1"/>
            <p:nvPr/>
          </p:nvSpPr>
          <p:spPr>
            <a:xfrm>
              <a:off x="2399983" y="1688100"/>
              <a:ext cx="1351500" cy="4926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208">
                  <a:solidFill>
                    <a:schemeClr val="dk1"/>
                  </a:solidFill>
                  <a:latin typeface="Roboto"/>
                  <a:ea typeface="Roboto"/>
                  <a:cs typeface="Roboto"/>
                  <a:sym typeface="Roboto"/>
                </a:rPr>
                <a:t>CS, Class of ‘27</a:t>
              </a:r>
              <a:endParaRPr sz="12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208">
                <a:solidFill>
                  <a:schemeClr val="dk1"/>
                </a:solidFill>
                <a:latin typeface="Roboto"/>
                <a:ea typeface="Roboto"/>
                <a:cs typeface="Roboto"/>
                <a:sym typeface="Roboto"/>
              </a:endParaRPr>
            </a:p>
          </p:txBody>
        </p:sp>
        <p:sp>
          <p:nvSpPr>
            <p:cNvPr id="73" name="Google Shape;73;p15"/>
            <p:cNvSpPr txBox="1"/>
            <p:nvPr/>
          </p:nvSpPr>
          <p:spPr>
            <a:xfrm>
              <a:off x="3896243" y="1688098"/>
              <a:ext cx="1351500" cy="4926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208">
                  <a:solidFill>
                    <a:schemeClr val="dk1"/>
                  </a:solidFill>
                  <a:latin typeface="Roboto"/>
                  <a:ea typeface="Roboto"/>
                  <a:cs typeface="Roboto"/>
                  <a:sym typeface="Roboto"/>
                </a:rPr>
                <a:t>CS (HCI), Coterm</a:t>
              </a:r>
              <a:endParaRPr sz="12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208">
                <a:solidFill>
                  <a:schemeClr val="dk1"/>
                </a:solidFill>
                <a:latin typeface="Roboto"/>
                <a:ea typeface="Roboto"/>
                <a:cs typeface="Roboto"/>
                <a:sym typeface="Roboto"/>
              </a:endParaRPr>
            </a:p>
          </p:txBody>
        </p:sp>
        <p:sp>
          <p:nvSpPr>
            <p:cNvPr id="74" name="Google Shape;74;p15"/>
            <p:cNvSpPr txBox="1"/>
            <p:nvPr/>
          </p:nvSpPr>
          <p:spPr>
            <a:xfrm>
              <a:off x="5363352"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Tina</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Zheng</a:t>
              </a:r>
              <a:endParaRPr sz="1764">
                <a:solidFill>
                  <a:schemeClr val="dk1"/>
                </a:solidFill>
                <a:latin typeface="Libre Baskerville"/>
                <a:ea typeface="Libre Baskerville"/>
                <a:cs typeface="Libre Baskerville"/>
                <a:sym typeface="Libre Baskerville"/>
              </a:endParaRPr>
            </a:p>
          </p:txBody>
        </p:sp>
        <p:sp>
          <p:nvSpPr>
            <p:cNvPr id="75" name="Google Shape;75;p15"/>
            <p:cNvSpPr txBox="1"/>
            <p:nvPr/>
          </p:nvSpPr>
          <p:spPr>
            <a:xfrm>
              <a:off x="5363352" y="1688098"/>
              <a:ext cx="1351500" cy="4926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208">
                  <a:solidFill>
                    <a:schemeClr val="dk1"/>
                  </a:solidFill>
                  <a:latin typeface="Roboto"/>
                  <a:ea typeface="Roboto"/>
                  <a:cs typeface="Roboto"/>
                  <a:sym typeface="Roboto"/>
                </a:rPr>
                <a:t>SymSys, Class of ‘26</a:t>
              </a:r>
              <a:endParaRPr sz="12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2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208">
                <a:solidFill>
                  <a:schemeClr val="dk1"/>
                </a:solidFill>
                <a:latin typeface="Roboto"/>
                <a:ea typeface="Roboto"/>
                <a:cs typeface="Roboto"/>
                <a:sym typeface="Roboto"/>
              </a:endParaRPr>
            </a:p>
          </p:txBody>
        </p:sp>
      </p:grpSp>
      <p:pic>
        <p:nvPicPr>
          <p:cNvPr id="76" name="Google Shape;76;p15" title="Screenshot 2023-11-07 195533.png"/>
          <p:cNvPicPr preferRelativeResize="0"/>
          <p:nvPr/>
        </p:nvPicPr>
        <p:blipFill rotWithShape="1">
          <a:blip r:embed="rId4">
            <a:alphaModFix/>
          </a:blip>
          <a:srcRect b="-1706" l="25084" r="21235" t="-1716"/>
          <a:stretch/>
        </p:blipFill>
        <p:spPr>
          <a:xfrm>
            <a:off x="2772870" y="2367675"/>
            <a:ext cx="1700700" cy="2176200"/>
          </a:xfrm>
          <a:prstGeom prst="roundRect">
            <a:avLst>
              <a:gd fmla="val 16667" name="adj"/>
            </a:avLst>
          </a:prstGeom>
          <a:noFill/>
          <a:ln>
            <a:noFill/>
          </a:ln>
        </p:spPr>
      </p:pic>
      <p:pic>
        <p:nvPicPr>
          <p:cNvPr id="77" name="Google Shape;77;p15" title="butch.jpg"/>
          <p:cNvPicPr preferRelativeResize="0"/>
          <p:nvPr/>
        </p:nvPicPr>
        <p:blipFill rotWithShape="1">
          <a:blip r:embed="rId5">
            <a:alphaModFix/>
          </a:blip>
          <a:srcRect b="0" l="10925" r="10925" t="0"/>
          <a:stretch/>
        </p:blipFill>
        <p:spPr>
          <a:xfrm>
            <a:off x="4670420" y="2367675"/>
            <a:ext cx="1700700" cy="2176200"/>
          </a:xfrm>
          <a:prstGeom prst="roundRect">
            <a:avLst>
              <a:gd fmla="val 16667" name="adj"/>
            </a:avLst>
          </a:prstGeom>
          <a:noFill/>
          <a:ln>
            <a:noFill/>
          </a:ln>
        </p:spPr>
      </p:pic>
      <p:pic>
        <p:nvPicPr>
          <p:cNvPr id="78" name="Google Shape;78;p15" title="tina.jpg"/>
          <p:cNvPicPr preferRelativeResize="0"/>
          <p:nvPr/>
        </p:nvPicPr>
        <p:blipFill rotWithShape="1">
          <a:blip r:embed="rId6">
            <a:alphaModFix/>
          </a:blip>
          <a:srcRect b="0" l="10925" r="10925" t="0"/>
          <a:stretch/>
        </p:blipFill>
        <p:spPr>
          <a:xfrm>
            <a:off x="6567970" y="2367675"/>
            <a:ext cx="1700700" cy="2176200"/>
          </a:xfrm>
          <a:prstGeom prst="roundRect">
            <a:avLst>
              <a:gd fmla="val 16667" name="adj"/>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domain:</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domain:</a:t>
            </a:r>
            <a:endParaRPr b="1"/>
          </a:p>
        </p:txBody>
      </p:sp>
      <p:sp>
        <p:nvSpPr>
          <p:cNvPr id="89" name="Google Shape;8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a:t>
            </a:r>
            <a:r>
              <a:rPr lang="en">
                <a:solidFill>
                  <a:schemeClr val="dk1"/>
                </a:solidFill>
              </a:rPr>
              <a:t>I</a:t>
            </a:r>
            <a:r>
              <a:rPr lang="en">
                <a:solidFill>
                  <a:schemeClr val="dk1"/>
                </a:solidFill>
              </a:rPr>
              <a:t>ndividuals </a:t>
            </a:r>
            <a:r>
              <a:rPr b="1" i="1" lang="en">
                <a:solidFill>
                  <a:schemeClr val="dk1"/>
                </a:solidFill>
              </a:rPr>
              <a:t>transitioning to independent living</a:t>
            </a:r>
            <a:r>
              <a:rPr b="1" lang="en">
                <a:solidFill>
                  <a:schemeClr val="dk1"/>
                </a:solidFill>
              </a:rPr>
              <a:t> </a:t>
            </a:r>
            <a:r>
              <a:rPr lang="en">
                <a:solidFill>
                  <a:schemeClr val="dk1"/>
                </a:solidFill>
              </a:rPr>
              <a:t>for the first time”</a:t>
            </a:r>
            <a:endParaRPr>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domain:</a:t>
            </a:r>
            <a:endParaRPr b="1"/>
          </a:p>
        </p:txBody>
      </p:sp>
      <p:sp>
        <p:nvSpPr>
          <p:cNvPr id="95" name="Google Shape;9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a:t>
            </a:r>
            <a:r>
              <a:rPr lang="en">
                <a:solidFill>
                  <a:schemeClr val="dk1"/>
                </a:solidFill>
              </a:rPr>
              <a:t>I</a:t>
            </a:r>
            <a:r>
              <a:rPr lang="en">
                <a:solidFill>
                  <a:schemeClr val="dk1"/>
                </a:solidFill>
              </a:rPr>
              <a:t>ndividuals </a:t>
            </a:r>
            <a:r>
              <a:rPr b="1" i="1" lang="en">
                <a:solidFill>
                  <a:schemeClr val="dk1"/>
                </a:solidFill>
              </a:rPr>
              <a:t>transitioning to independent living</a:t>
            </a:r>
            <a:r>
              <a:rPr b="1" lang="en">
                <a:solidFill>
                  <a:schemeClr val="dk1"/>
                </a:solidFill>
              </a:rPr>
              <a:t> </a:t>
            </a:r>
            <a:r>
              <a:rPr lang="en">
                <a:solidFill>
                  <a:schemeClr val="dk1"/>
                </a:solidFill>
              </a:rPr>
              <a:t>for the first time”</a:t>
            </a:r>
            <a:endParaRPr>
              <a:solidFill>
                <a:schemeClr val="dk1"/>
              </a:solidFill>
            </a:endParaRPr>
          </a:p>
          <a:p>
            <a:pPr indent="0" lvl="0" marL="0" rtl="0" algn="l">
              <a:spcBef>
                <a:spcPts val="1200"/>
              </a:spcBef>
              <a:spcAft>
                <a:spcPts val="0"/>
              </a:spcAft>
              <a:buNone/>
            </a:pPr>
            <a:r>
              <a:rPr lang="en">
                <a:solidFill>
                  <a:schemeClr val="dk1"/>
                </a:solidFill>
              </a:rPr>
              <a:t>	Includes:</a:t>
            </a:r>
            <a:endParaRPr>
              <a:solidFill>
                <a:schemeClr val="dk1"/>
              </a:solidFill>
            </a:endParaRPr>
          </a:p>
          <a:p>
            <a:pPr indent="0" lvl="0" marL="0" rtl="0" algn="l">
              <a:spcBef>
                <a:spcPts val="1200"/>
              </a:spcBef>
              <a:spcAft>
                <a:spcPts val="0"/>
              </a:spcAft>
              <a:buNone/>
            </a:pPr>
            <a:r>
              <a:rPr lang="en">
                <a:solidFill>
                  <a:schemeClr val="dk1"/>
                </a:solidFill>
              </a:rPr>
              <a:t>		New grads (ie. individuals leaving the school system)</a:t>
            </a:r>
            <a:endParaRPr>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domain:</a:t>
            </a:r>
            <a:endParaRPr b="1"/>
          </a:p>
        </p:txBody>
      </p:sp>
      <p:sp>
        <p:nvSpPr>
          <p:cNvPr id="101" name="Google Shape;10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a:t>
            </a:r>
            <a:r>
              <a:rPr lang="en">
                <a:solidFill>
                  <a:schemeClr val="dk1"/>
                </a:solidFill>
              </a:rPr>
              <a:t>I</a:t>
            </a:r>
            <a:r>
              <a:rPr lang="en">
                <a:solidFill>
                  <a:schemeClr val="dk1"/>
                </a:solidFill>
              </a:rPr>
              <a:t>ndividuals </a:t>
            </a:r>
            <a:r>
              <a:rPr b="1" i="1" lang="en">
                <a:solidFill>
                  <a:schemeClr val="dk1"/>
                </a:solidFill>
              </a:rPr>
              <a:t>transitioning to independent living</a:t>
            </a:r>
            <a:r>
              <a:rPr b="1" lang="en">
                <a:solidFill>
                  <a:schemeClr val="dk1"/>
                </a:solidFill>
              </a:rPr>
              <a:t> </a:t>
            </a:r>
            <a:r>
              <a:rPr lang="en">
                <a:solidFill>
                  <a:schemeClr val="dk1"/>
                </a:solidFill>
              </a:rPr>
              <a:t>for the first time”</a:t>
            </a:r>
            <a:endParaRPr>
              <a:solidFill>
                <a:schemeClr val="dk1"/>
              </a:solidFill>
            </a:endParaRPr>
          </a:p>
          <a:p>
            <a:pPr indent="0" lvl="0" marL="0" rtl="0" algn="l">
              <a:spcBef>
                <a:spcPts val="1200"/>
              </a:spcBef>
              <a:spcAft>
                <a:spcPts val="0"/>
              </a:spcAft>
              <a:buNone/>
            </a:pPr>
            <a:r>
              <a:rPr lang="en">
                <a:solidFill>
                  <a:schemeClr val="dk1"/>
                </a:solidFill>
              </a:rPr>
              <a:t>	Includes:</a:t>
            </a:r>
            <a:endParaRPr>
              <a:solidFill>
                <a:schemeClr val="dk1"/>
              </a:solidFill>
            </a:endParaRPr>
          </a:p>
          <a:p>
            <a:pPr indent="0" lvl="0" marL="0" rtl="0" algn="l">
              <a:spcBef>
                <a:spcPts val="1200"/>
              </a:spcBef>
              <a:spcAft>
                <a:spcPts val="0"/>
              </a:spcAft>
              <a:buNone/>
            </a:pPr>
            <a:r>
              <a:rPr lang="en">
                <a:solidFill>
                  <a:schemeClr val="dk1"/>
                </a:solidFill>
              </a:rPr>
              <a:t>		New grads (ie. individuals leaving the school system)</a:t>
            </a:r>
            <a:endParaRPr>
              <a:solidFill>
                <a:schemeClr val="dk1"/>
              </a:solidFill>
            </a:endParaRPr>
          </a:p>
          <a:p>
            <a:pPr indent="0" lvl="0" marL="457200" rtl="0" algn="l">
              <a:spcBef>
                <a:spcPts val="1200"/>
              </a:spcBef>
              <a:spcAft>
                <a:spcPts val="0"/>
              </a:spcAft>
              <a:buNone/>
            </a:pPr>
            <a:r>
              <a:rPr b="1" i="1" lang="en" sz="2400">
                <a:solidFill>
                  <a:schemeClr val="dk1"/>
                </a:solidFill>
              </a:rPr>
              <a:t>AND</a:t>
            </a:r>
            <a:endParaRPr b="1" i="1" sz="2400">
              <a:solidFill>
                <a:schemeClr val="dk1"/>
              </a:solidFill>
            </a:endParaRPr>
          </a:p>
          <a:p>
            <a:pPr indent="0" lvl="0" marL="0" rtl="0" algn="l">
              <a:spcBef>
                <a:spcPts val="1200"/>
              </a:spcBef>
              <a:spcAft>
                <a:spcPts val="1200"/>
              </a:spcAft>
              <a:buNone/>
            </a:pPr>
            <a:r>
              <a:rPr b="1" i="1" lang="en">
                <a:solidFill>
                  <a:schemeClr val="dk1"/>
                </a:solidFill>
              </a:rPr>
              <a:t>		</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domain:</a:t>
            </a:r>
            <a:endParaRPr b="1"/>
          </a:p>
        </p:txBody>
      </p:sp>
      <p:sp>
        <p:nvSpPr>
          <p:cNvPr id="107" name="Google Shape;10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a:t>
            </a:r>
            <a:r>
              <a:rPr lang="en">
                <a:solidFill>
                  <a:schemeClr val="dk1"/>
                </a:solidFill>
              </a:rPr>
              <a:t>I</a:t>
            </a:r>
            <a:r>
              <a:rPr lang="en">
                <a:solidFill>
                  <a:schemeClr val="dk1"/>
                </a:solidFill>
              </a:rPr>
              <a:t>ndividuals </a:t>
            </a:r>
            <a:r>
              <a:rPr b="1" i="1" lang="en">
                <a:solidFill>
                  <a:schemeClr val="dk1"/>
                </a:solidFill>
              </a:rPr>
              <a:t>transitioning to independent living</a:t>
            </a:r>
            <a:r>
              <a:rPr b="1" lang="en">
                <a:solidFill>
                  <a:schemeClr val="dk1"/>
                </a:solidFill>
              </a:rPr>
              <a:t> </a:t>
            </a:r>
            <a:r>
              <a:rPr lang="en">
                <a:solidFill>
                  <a:schemeClr val="dk1"/>
                </a:solidFill>
              </a:rPr>
              <a:t>for the first time”</a:t>
            </a:r>
            <a:endParaRPr>
              <a:solidFill>
                <a:schemeClr val="dk1"/>
              </a:solidFill>
            </a:endParaRPr>
          </a:p>
          <a:p>
            <a:pPr indent="0" lvl="0" marL="0" rtl="0" algn="l">
              <a:spcBef>
                <a:spcPts val="1200"/>
              </a:spcBef>
              <a:spcAft>
                <a:spcPts val="0"/>
              </a:spcAft>
              <a:buNone/>
            </a:pPr>
            <a:r>
              <a:rPr lang="en">
                <a:solidFill>
                  <a:schemeClr val="dk1"/>
                </a:solidFill>
              </a:rPr>
              <a:t>	Includes:</a:t>
            </a:r>
            <a:endParaRPr>
              <a:solidFill>
                <a:schemeClr val="dk1"/>
              </a:solidFill>
            </a:endParaRPr>
          </a:p>
          <a:p>
            <a:pPr indent="0" lvl="0" marL="0" rtl="0" algn="l">
              <a:spcBef>
                <a:spcPts val="1200"/>
              </a:spcBef>
              <a:spcAft>
                <a:spcPts val="0"/>
              </a:spcAft>
              <a:buNone/>
            </a:pPr>
            <a:r>
              <a:rPr lang="en">
                <a:solidFill>
                  <a:schemeClr val="dk1"/>
                </a:solidFill>
              </a:rPr>
              <a:t>		New grads (ie. individuals leaving the school system)</a:t>
            </a:r>
            <a:endParaRPr>
              <a:solidFill>
                <a:schemeClr val="dk1"/>
              </a:solidFill>
            </a:endParaRPr>
          </a:p>
          <a:p>
            <a:pPr indent="0" lvl="0" marL="457200" rtl="0" algn="l">
              <a:spcBef>
                <a:spcPts val="1200"/>
              </a:spcBef>
              <a:spcAft>
                <a:spcPts val="0"/>
              </a:spcAft>
              <a:buNone/>
            </a:pPr>
            <a:r>
              <a:rPr b="1" i="1" lang="en" sz="2400">
                <a:solidFill>
                  <a:schemeClr val="dk1"/>
                </a:solidFill>
              </a:rPr>
              <a:t>AND</a:t>
            </a:r>
            <a:endParaRPr b="1" i="1" sz="2400">
              <a:solidFill>
                <a:schemeClr val="dk1"/>
              </a:solidFill>
            </a:endParaRPr>
          </a:p>
          <a:p>
            <a:pPr indent="0" lvl="0" marL="0" rtl="0" algn="l">
              <a:spcBef>
                <a:spcPts val="1200"/>
              </a:spcBef>
              <a:spcAft>
                <a:spcPts val="0"/>
              </a:spcAft>
              <a:buNone/>
            </a:pPr>
            <a:r>
              <a:rPr b="1" i="1" lang="en">
                <a:solidFill>
                  <a:schemeClr val="dk1"/>
                </a:solidFill>
              </a:rPr>
              <a:t>		</a:t>
            </a:r>
            <a:r>
              <a:rPr lang="en">
                <a:solidFill>
                  <a:schemeClr val="dk1"/>
                </a:solidFill>
              </a:rPr>
              <a:t>Individuals who </a:t>
            </a:r>
            <a:r>
              <a:rPr i="1" lang="en">
                <a:solidFill>
                  <a:schemeClr val="dk1"/>
                </a:solidFill>
              </a:rPr>
              <a:t>didn’t</a:t>
            </a:r>
            <a:r>
              <a:rPr lang="en">
                <a:solidFill>
                  <a:schemeClr val="dk1"/>
                </a:solidFill>
              </a:rPr>
              <a:t> attend/graduate from a 4-year college</a:t>
            </a:r>
            <a:endParaRPr>
              <a:solidFill>
                <a:schemeClr val="dk1"/>
              </a:solidFill>
            </a:endParaRPr>
          </a:p>
          <a:p>
            <a:pPr indent="0" lvl="0" marL="0" rtl="0" algn="l">
              <a:spcBef>
                <a:spcPts val="1200"/>
              </a:spcBef>
              <a:spcAft>
                <a:spcPts val="0"/>
              </a:spcAft>
              <a:buNone/>
            </a:pPr>
            <a:r>
              <a:rPr lang="en">
                <a:solidFill>
                  <a:schemeClr val="dk1"/>
                </a:solidFill>
              </a:rPr>
              <a:t>			</a:t>
            </a:r>
            <a:r>
              <a:rPr lang="en" sz="1100">
                <a:solidFill>
                  <a:schemeClr val="dk1"/>
                </a:solidFill>
              </a:rPr>
              <a:t>(eg. college dropouts, trade school grads, direct high school → military enlistees, etc.)</a:t>
            </a:r>
            <a:endParaRPr>
              <a:solidFill>
                <a:schemeClr val="dk1"/>
              </a:solidFill>
            </a:endParaRPr>
          </a:p>
          <a:p>
            <a:pPr indent="0" lvl="0" marL="0" rtl="0" algn="l">
              <a:spcBef>
                <a:spcPts val="1200"/>
              </a:spcBef>
              <a:spcAft>
                <a:spcPts val="1200"/>
              </a:spcAft>
              <a:buNone/>
            </a:pPr>
            <a:r>
              <a:rPr lang="en">
                <a:solidFill>
                  <a:schemeClr val="dk1"/>
                </a:solidFill>
              </a:rPr>
              <a:t>		</a:t>
            </a: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a:t>
            </a:r>
            <a:r>
              <a:rPr b="1" i="1" lang="en"/>
              <a:t>sub</a:t>
            </a:r>
            <a:r>
              <a:rPr b="1" lang="en">
                <a:solidFill>
                  <a:schemeClr val="lt2"/>
                </a:solidFill>
              </a:rPr>
              <a:t>domains</a:t>
            </a:r>
            <a:r>
              <a:rPr b="1" lang="en"/>
              <a:t>:</a:t>
            </a:r>
            <a:endParaRPr b="1"/>
          </a:p>
        </p:txBody>
      </p:sp>
      <p:pic>
        <p:nvPicPr>
          <p:cNvPr id="113" name="Google Shape;113;p21" title="Screenshot 2025-10-02 at 19.21.55.png"/>
          <p:cNvPicPr preferRelativeResize="0"/>
          <p:nvPr/>
        </p:nvPicPr>
        <p:blipFill>
          <a:blip r:embed="rId3">
            <a:alphaModFix/>
          </a:blip>
          <a:stretch>
            <a:fillRect/>
          </a:stretch>
        </p:blipFill>
        <p:spPr>
          <a:xfrm>
            <a:off x="187050" y="1225527"/>
            <a:ext cx="8839199" cy="3662192"/>
          </a:xfrm>
          <a:prstGeom prst="rect">
            <a:avLst/>
          </a:prstGeom>
          <a:noFill/>
          <a:ln>
            <a:noFill/>
          </a:ln>
        </p:spPr>
      </p:pic>
      <p:sp>
        <p:nvSpPr>
          <p:cNvPr id="114" name="Google Shape;114;p21"/>
          <p:cNvSpPr/>
          <p:nvPr/>
        </p:nvSpPr>
        <p:spPr>
          <a:xfrm>
            <a:off x="3490050" y="2666925"/>
            <a:ext cx="2163900" cy="7794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0000">
              <a:solidFill>
                <a:schemeClr val="dk1"/>
              </a:solidFill>
              <a:latin typeface="Merriweather"/>
              <a:ea typeface="Merriweather"/>
              <a:cs typeface="Merriweather"/>
              <a:sym typeface="Merriweather"/>
            </a:endParaRPr>
          </a:p>
        </p:txBody>
      </p:sp>
      <p:sp>
        <p:nvSpPr>
          <p:cNvPr id="115" name="Google Shape;115;p21"/>
          <p:cNvSpPr/>
          <p:nvPr/>
        </p:nvSpPr>
        <p:spPr>
          <a:xfrm>
            <a:off x="1282400" y="1906800"/>
            <a:ext cx="1757700" cy="21822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116" name="Google Shape;116;p21"/>
          <p:cNvSpPr/>
          <p:nvPr/>
        </p:nvSpPr>
        <p:spPr>
          <a:xfrm>
            <a:off x="5980825" y="1906800"/>
            <a:ext cx="1757700" cy="21822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a:t>
            </a:r>
            <a:r>
              <a:rPr b="1" i="1" lang="en"/>
              <a:t>sub</a:t>
            </a:r>
            <a:r>
              <a:rPr b="1" lang="en">
                <a:solidFill>
                  <a:schemeClr val="lt2"/>
                </a:solidFill>
              </a:rPr>
              <a:t>domains</a:t>
            </a:r>
            <a:r>
              <a:rPr b="1" lang="en"/>
              <a:t>:</a:t>
            </a:r>
            <a:endParaRPr b="1"/>
          </a:p>
        </p:txBody>
      </p:sp>
      <p:pic>
        <p:nvPicPr>
          <p:cNvPr id="122" name="Google Shape;122;p22" title="Screenshot 2025-10-02 at 19.21.55.png"/>
          <p:cNvPicPr preferRelativeResize="0"/>
          <p:nvPr/>
        </p:nvPicPr>
        <p:blipFill>
          <a:blip r:embed="rId3">
            <a:alphaModFix/>
          </a:blip>
          <a:stretch>
            <a:fillRect/>
          </a:stretch>
        </p:blipFill>
        <p:spPr>
          <a:xfrm>
            <a:off x="187050" y="1225527"/>
            <a:ext cx="8839199" cy="3662192"/>
          </a:xfrm>
          <a:prstGeom prst="rect">
            <a:avLst/>
          </a:prstGeom>
          <a:noFill/>
          <a:ln>
            <a:noFill/>
          </a:ln>
        </p:spPr>
      </p:pic>
      <p:sp>
        <p:nvSpPr>
          <p:cNvPr id="123" name="Google Shape;123;p22"/>
          <p:cNvSpPr/>
          <p:nvPr/>
        </p:nvSpPr>
        <p:spPr>
          <a:xfrm>
            <a:off x="3490050" y="2666925"/>
            <a:ext cx="2163900" cy="7794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0000">
              <a:solidFill>
                <a:schemeClr val="dk1"/>
              </a:solidFill>
              <a:latin typeface="Merriweather"/>
              <a:ea typeface="Merriweather"/>
              <a:cs typeface="Merriweather"/>
              <a:sym typeface="Merriweather"/>
            </a:endParaRPr>
          </a:p>
        </p:txBody>
      </p:sp>
      <p:sp>
        <p:nvSpPr>
          <p:cNvPr id="124" name="Google Shape;124;p22"/>
          <p:cNvSpPr/>
          <p:nvPr/>
        </p:nvSpPr>
        <p:spPr>
          <a:xfrm>
            <a:off x="5980825" y="1906800"/>
            <a:ext cx="1757700" cy="21822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a:t>
            </a:r>
            <a:r>
              <a:rPr b="1" i="1" lang="en"/>
              <a:t>sub</a:t>
            </a:r>
            <a:r>
              <a:rPr b="1" lang="en">
                <a:solidFill>
                  <a:schemeClr val="lt2"/>
                </a:solidFill>
              </a:rPr>
              <a:t>domains</a:t>
            </a:r>
            <a:r>
              <a:rPr b="1" lang="en"/>
              <a:t>:</a:t>
            </a:r>
            <a:endParaRPr b="1"/>
          </a:p>
        </p:txBody>
      </p:sp>
      <p:pic>
        <p:nvPicPr>
          <p:cNvPr id="130" name="Google Shape;130;p23" title="Screenshot 2025-10-02 at 19.21.55.png"/>
          <p:cNvPicPr preferRelativeResize="0"/>
          <p:nvPr/>
        </p:nvPicPr>
        <p:blipFill>
          <a:blip r:embed="rId3">
            <a:alphaModFix/>
          </a:blip>
          <a:stretch>
            <a:fillRect/>
          </a:stretch>
        </p:blipFill>
        <p:spPr>
          <a:xfrm>
            <a:off x="187050" y="1225527"/>
            <a:ext cx="8839199" cy="3662192"/>
          </a:xfrm>
          <a:prstGeom prst="rect">
            <a:avLst/>
          </a:prstGeom>
          <a:noFill/>
          <a:ln>
            <a:noFill/>
          </a:ln>
        </p:spPr>
      </p:pic>
      <p:sp>
        <p:nvSpPr>
          <p:cNvPr id="131" name="Google Shape;131;p23"/>
          <p:cNvSpPr/>
          <p:nvPr/>
        </p:nvSpPr>
        <p:spPr>
          <a:xfrm>
            <a:off x="3490050" y="2666925"/>
            <a:ext cx="2163900" cy="7794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0000">
              <a:solidFill>
                <a:schemeClr val="dk1"/>
              </a:solidFill>
              <a:latin typeface="Merriweather"/>
              <a:ea typeface="Merriweather"/>
              <a:cs typeface="Merriweather"/>
              <a:sym typeface="Merriweath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problem </a:t>
            </a:r>
            <a:r>
              <a:rPr b="1" i="1" lang="en"/>
              <a:t>sub</a:t>
            </a:r>
            <a:r>
              <a:rPr b="1" lang="en">
                <a:solidFill>
                  <a:schemeClr val="lt2"/>
                </a:solidFill>
              </a:rPr>
              <a:t>domains</a:t>
            </a:r>
            <a:r>
              <a:rPr b="1" lang="en"/>
              <a:t>:</a:t>
            </a:r>
            <a:endParaRPr b="1"/>
          </a:p>
        </p:txBody>
      </p:sp>
      <p:pic>
        <p:nvPicPr>
          <p:cNvPr id="137" name="Google Shape;137;p24" title="Screenshot 2025-10-02 at 19.21.55.png"/>
          <p:cNvPicPr preferRelativeResize="0"/>
          <p:nvPr/>
        </p:nvPicPr>
        <p:blipFill>
          <a:blip r:embed="rId3">
            <a:alphaModFix/>
          </a:blip>
          <a:stretch>
            <a:fillRect/>
          </a:stretch>
        </p:blipFill>
        <p:spPr>
          <a:xfrm>
            <a:off x="187050" y="1225527"/>
            <a:ext cx="8839199" cy="36621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1688"/>
              <a:t>(Some of)</a:t>
            </a:r>
            <a:r>
              <a:rPr lang="en"/>
              <a:t> What we asked:</a:t>
            </a:r>
            <a:endParaRPr/>
          </a:p>
        </p:txBody>
      </p:sp>
      <p:grpSp>
        <p:nvGrpSpPr>
          <p:cNvPr id="143" name="Google Shape;143;p25"/>
          <p:cNvGrpSpPr/>
          <p:nvPr/>
        </p:nvGrpSpPr>
        <p:grpSpPr>
          <a:xfrm>
            <a:off x="557016" y="2990597"/>
            <a:ext cx="1772308" cy="661886"/>
            <a:chOff x="2977050" y="1632275"/>
            <a:chExt cx="3189900" cy="1191300"/>
          </a:xfrm>
        </p:grpSpPr>
        <p:sp>
          <p:nvSpPr>
            <p:cNvPr id="144" name="Google Shape;144;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50800" lIns="50800" spcFirstLastPara="1" rIns="50800" wrap="square" tIns="50800">
              <a:noAutofit/>
            </a:bodyPr>
            <a:lstStyle/>
            <a:p>
              <a:pPr indent="0" lvl="0" marL="0" rtl="0" algn="ctr">
                <a:spcBef>
                  <a:spcPts val="0"/>
                </a:spcBef>
                <a:spcAft>
                  <a:spcPts val="0"/>
                </a:spcAft>
                <a:buNone/>
              </a:pPr>
              <a:r>
                <a:t/>
              </a:r>
              <a:endParaRPr sz="777">
                <a:solidFill>
                  <a:srgbClr val="FFFFFF"/>
                </a:solidFill>
                <a:latin typeface="Merriweather"/>
                <a:ea typeface="Merriweather"/>
                <a:cs typeface="Merriweather"/>
                <a:sym typeface="Merriweather"/>
              </a:endParaRPr>
            </a:p>
          </p:txBody>
        </p:sp>
        <p:sp>
          <p:nvSpPr>
            <p:cNvPr id="145" name="Google Shape;145;p25"/>
            <p:cNvSpPr txBox="1"/>
            <p:nvPr/>
          </p:nvSpPr>
          <p:spPr>
            <a:xfrm>
              <a:off x="3106650" y="1761875"/>
              <a:ext cx="2930700" cy="9321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1111"/>
                </a:spcBef>
                <a:spcAft>
                  <a:spcPts val="333"/>
                </a:spcAft>
                <a:buNone/>
              </a:pPr>
              <a:r>
                <a:rPr lang="en" sz="1111">
                  <a:solidFill>
                    <a:schemeClr val="lt1"/>
                  </a:solidFill>
                  <a:latin typeface="Merriweather"/>
                  <a:ea typeface="Merriweather"/>
                  <a:cs typeface="Merriweather"/>
                  <a:sym typeface="Merriweather"/>
                </a:rPr>
                <a:t>How do you decide which </a:t>
              </a:r>
              <a:r>
                <a:rPr lang="en" sz="1111">
                  <a:solidFill>
                    <a:schemeClr val="lt1"/>
                  </a:solidFill>
                  <a:latin typeface="Merriweather"/>
                  <a:ea typeface="Merriweather"/>
                  <a:cs typeface="Merriweather"/>
                  <a:sym typeface="Merriweather"/>
                </a:rPr>
                <a:t>groceries</a:t>
              </a:r>
              <a:r>
                <a:rPr lang="en" sz="1111">
                  <a:solidFill>
                    <a:schemeClr val="lt1"/>
                  </a:solidFill>
                  <a:latin typeface="Merriweather"/>
                  <a:ea typeface="Merriweather"/>
                  <a:cs typeface="Merriweather"/>
                  <a:sym typeface="Merriweather"/>
                </a:rPr>
                <a:t> to buy each week?</a:t>
              </a:r>
              <a:endParaRPr sz="1111">
                <a:solidFill>
                  <a:schemeClr val="lt1"/>
                </a:solidFill>
                <a:latin typeface="Merriweather"/>
                <a:ea typeface="Merriweather"/>
                <a:cs typeface="Merriweather"/>
                <a:sym typeface="Merriweather"/>
              </a:endParaRPr>
            </a:p>
          </p:txBody>
        </p:sp>
      </p:grpSp>
      <p:grpSp>
        <p:nvGrpSpPr>
          <p:cNvPr id="146" name="Google Shape;146;p25"/>
          <p:cNvGrpSpPr/>
          <p:nvPr/>
        </p:nvGrpSpPr>
        <p:grpSpPr>
          <a:xfrm>
            <a:off x="4996689" y="913233"/>
            <a:ext cx="3204893" cy="1196899"/>
            <a:chOff x="2977050" y="1632275"/>
            <a:chExt cx="3189900" cy="1191300"/>
          </a:xfrm>
        </p:grpSpPr>
        <p:sp>
          <p:nvSpPr>
            <p:cNvPr id="147" name="Google Shape;147;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91850" lIns="91850" spcFirstLastPara="1" rIns="91850" wrap="square" tIns="91850">
              <a:noAutofit/>
            </a:bodyPr>
            <a:lstStyle/>
            <a:p>
              <a:pPr indent="0" lvl="0" marL="0" rtl="0" algn="ctr">
                <a:spcBef>
                  <a:spcPts val="0"/>
                </a:spcBef>
                <a:spcAft>
                  <a:spcPts val="0"/>
                </a:spcAft>
                <a:buNone/>
              </a:pPr>
              <a:r>
                <a:t/>
              </a:r>
              <a:endParaRPr sz="1406">
                <a:solidFill>
                  <a:srgbClr val="FFFFFF"/>
                </a:solidFill>
                <a:latin typeface="Merriweather"/>
                <a:ea typeface="Merriweather"/>
                <a:cs typeface="Merriweather"/>
                <a:sym typeface="Merriweather"/>
              </a:endParaRPr>
            </a:p>
          </p:txBody>
        </p:sp>
        <p:sp>
          <p:nvSpPr>
            <p:cNvPr id="148" name="Google Shape;148;p25"/>
            <p:cNvSpPr txBox="1"/>
            <p:nvPr/>
          </p:nvSpPr>
          <p:spPr>
            <a:xfrm>
              <a:off x="3106650" y="1761875"/>
              <a:ext cx="2930700" cy="932100"/>
            </a:xfrm>
            <a:prstGeom prst="rect">
              <a:avLst/>
            </a:prstGeom>
            <a:noFill/>
            <a:ln>
              <a:noFill/>
            </a:ln>
          </p:spPr>
          <p:txBody>
            <a:bodyPr anchorCtr="0" anchor="ctr" bIns="0" lIns="0" spcFirstLastPara="1" rIns="0" wrap="square" tIns="0">
              <a:normAutofit fontScale="85000"/>
            </a:bodyPr>
            <a:lstStyle/>
            <a:p>
              <a:pPr indent="0" lvl="0" marL="0" rtl="0" algn="l">
                <a:lnSpc>
                  <a:spcPct val="100000"/>
                </a:lnSpc>
                <a:spcBef>
                  <a:spcPts val="2009"/>
                </a:spcBef>
                <a:spcAft>
                  <a:spcPts val="603"/>
                </a:spcAft>
                <a:buNone/>
              </a:pPr>
              <a:r>
                <a:rPr lang="en" sz="2009">
                  <a:solidFill>
                    <a:schemeClr val="lt1"/>
                  </a:solidFill>
                  <a:latin typeface="Merriweather"/>
                  <a:ea typeface="Merriweather"/>
                  <a:cs typeface="Merriweather"/>
                  <a:sym typeface="Merriweather"/>
                </a:rPr>
                <a:t>What were some surprises you encountered when first providing food for yourself?</a:t>
              </a:r>
              <a:endParaRPr sz="2009">
                <a:solidFill>
                  <a:schemeClr val="lt1"/>
                </a:solidFill>
                <a:latin typeface="Merriweather"/>
                <a:ea typeface="Merriweather"/>
                <a:cs typeface="Merriweather"/>
                <a:sym typeface="Merriweather"/>
              </a:endParaRPr>
            </a:p>
          </p:txBody>
        </p:sp>
      </p:grpSp>
      <p:grpSp>
        <p:nvGrpSpPr>
          <p:cNvPr id="149" name="Google Shape;149;p25"/>
          <p:cNvGrpSpPr/>
          <p:nvPr/>
        </p:nvGrpSpPr>
        <p:grpSpPr>
          <a:xfrm>
            <a:off x="4139310" y="3652564"/>
            <a:ext cx="2503434" cy="934932"/>
            <a:chOff x="2977050" y="1632275"/>
            <a:chExt cx="3189900" cy="1191300"/>
          </a:xfrm>
        </p:grpSpPr>
        <p:sp>
          <p:nvSpPr>
            <p:cNvPr id="150" name="Google Shape;150;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71750" lIns="71750" spcFirstLastPara="1" rIns="71750" wrap="square" tIns="71750">
              <a:noAutofit/>
            </a:bodyPr>
            <a:lstStyle/>
            <a:p>
              <a:pPr indent="0" lvl="0" marL="0" rtl="0" algn="ctr">
                <a:spcBef>
                  <a:spcPts val="0"/>
                </a:spcBef>
                <a:spcAft>
                  <a:spcPts val="0"/>
                </a:spcAft>
                <a:buNone/>
              </a:pPr>
              <a:r>
                <a:t/>
              </a:r>
              <a:endParaRPr sz="1098">
                <a:solidFill>
                  <a:srgbClr val="FFFFFF"/>
                </a:solidFill>
                <a:latin typeface="Merriweather"/>
                <a:ea typeface="Merriweather"/>
                <a:cs typeface="Merriweather"/>
                <a:sym typeface="Merriweather"/>
              </a:endParaRPr>
            </a:p>
          </p:txBody>
        </p:sp>
        <p:sp>
          <p:nvSpPr>
            <p:cNvPr id="151" name="Google Shape;151;p25"/>
            <p:cNvSpPr txBox="1"/>
            <p:nvPr/>
          </p:nvSpPr>
          <p:spPr>
            <a:xfrm>
              <a:off x="3106650" y="1761875"/>
              <a:ext cx="2930700" cy="932100"/>
            </a:xfrm>
            <a:prstGeom prst="rect">
              <a:avLst/>
            </a:prstGeom>
            <a:noFill/>
            <a:ln>
              <a:noFill/>
            </a:ln>
          </p:spPr>
          <p:txBody>
            <a:bodyPr anchorCtr="0" anchor="ctr" bIns="0" lIns="0" spcFirstLastPara="1" rIns="0" wrap="square" tIns="0">
              <a:normAutofit fontScale="92500" lnSpcReduction="20000"/>
            </a:bodyPr>
            <a:lstStyle/>
            <a:p>
              <a:pPr indent="0" lvl="0" marL="0" rtl="0" algn="l">
                <a:lnSpc>
                  <a:spcPct val="100000"/>
                </a:lnSpc>
                <a:spcBef>
                  <a:spcPts val="1570"/>
                </a:spcBef>
                <a:spcAft>
                  <a:spcPts val="471"/>
                </a:spcAft>
                <a:buNone/>
              </a:pPr>
              <a:r>
                <a:rPr lang="en" sz="1569">
                  <a:solidFill>
                    <a:schemeClr val="lt1"/>
                  </a:solidFill>
                  <a:latin typeface="Merriweather"/>
                  <a:ea typeface="Merriweather"/>
                  <a:cs typeface="Merriweather"/>
                  <a:sym typeface="Merriweather"/>
                </a:rPr>
                <a:t>Where do you usually shop for groceries, and how did you pick that place?</a:t>
              </a:r>
              <a:endParaRPr sz="1569">
                <a:solidFill>
                  <a:schemeClr val="lt1"/>
                </a:solidFill>
                <a:latin typeface="Merriweather"/>
                <a:ea typeface="Merriweather"/>
                <a:cs typeface="Merriweather"/>
                <a:sym typeface="Merriweather"/>
              </a:endParaRPr>
            </a:p>
          </p:txBody>
        </p:sp>
      </p:grpSp>
      <p:grpSp>
        <p:nvGrpSpPr>
          <p:cNvPr id="152" name="Google Shape;152;p25"/>
          <p:cNvGrpSpPr/>
          <p:nvPr/>
        </p:nvGrpSpPr>
        <p:grpSpPr>
          <a:xfrm>
            <a:off x="694057" y="1296434"/>
            <a:ext cx="2503434" cy="934932"/>
            <a:chOff x="2977050" y="1632275"/>
            <a:chExt cx="3189900" cy="1191300"/>
          </a:xfrm>
        </p:grpSpPr>
        <p:sp>
          <p:nvSpPr>
            <p:cNvPr id="153" name="Google Shape;153;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71750" lIns="71750" spcFirstLastPara="1" rIns="71750" wrap="square" tIns="71750">
              <a:noAutofit/>
            </a:bodyPr>
            <a:lstStyle/>
            <a:p>
              <a:pPr indent="0" lvl="0" marL="0" rtl="0" algn="ctr">
                <a:spcBef>
                  <a:spcPts val="0"/>
                </a:spcBef>
                <a:spcAft>
                  <a:spcPts val="0"/>
                </a:spcAft>
                <a:buNone/>
              </a:pPr>
              <a:r>
                <a:t/>
              </a:r>
              <a:endParaRPr sz="1098">
                <a:solidFill>
                  <a:srgbClr val="FFFFFF"/>
                </a:solidFill>
                <a:latin typeface="Merriweather"/>
                <a:ea typeface="Merriweather"/>
                <a:cs typeface="Merriweather"/>
                <a:sym typeface="Merriweather"/>
              </a:endParaRPr>
            </a:p>
          </p:txBody>
        </p:sp>
        <p:sp>
          <p:nvSpPr>
            <p:cNvPr id="154" name="Google Shape;154;p25"/>
            <p:cNvSpPr txBox="1"/>
            <p:nvPr/>
          </p:nvSpPr>
          <p:spPr>
            <a:xfrm>
              <a:off x="3106650" y="1761875"/>
              <a:ext cx="2930700" cy="9321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1570"/>
                </a:spcBef>
                <a:spcAft>
                  <a:spcPts val="471"/>
                </a:spcAft>
                <a:buNone/>
              </a:pPr>
              <a:r>
                <a:rPr lang="en" sz="1569">
                  <a:solidFill>
                    <a:schemeClr val="lt1"/>
                  </a:solidFill>
                  <a:latin typeface="Merriweather"/>
                  <a:ea typeface="Merriweather"/>
                  <a:cs typeface="Merriweather"/>
                  <a:sym typeface="Merriweather"/>
                </a:rPr>
                <a:t>If you eat out, what usually leads you to eat out instead of </a:t>
              </a:r>
              <a:r>
                <a:rPr lang="en" sz="1569">
                  <a:solidFill>
                    <a:schemeClr val="lt1"/>
                  </a:solidFill>
                  <a:latin typeface="Merriweather"/>
                  <a:ea typeface="Merriweather"/>
                  <a:cs typeface="Merriweather"/>
                  <a:sym typeface="Merriweather"/>
                </a:rPr>
                <a:t>cooking</a:t>
              </a:r>
              <a:r>
                <a:rPr lang="en" sz="1569">
                  <a:solidFill>
                    <a:schemeClr val="lt1"/>
                  </a:solidFill>
                  <a:latin typeface="Merriweather"/>
                  <a:ea typeface="Merriweather"/>
                  <a:cs typeface="Merriweather"/>
                  <a:sym typeface="Merriweather"/>
                </a:rPr>
                <a:t>?</a:t>
              </a:r>
              <a:endParaRPr sz="1569">
                <a:solidFill>
                  <a:schemeClr val="lt1"/>
                </a:solidFill>
                <a:latin typeface="Merriweather"/>
                <a:ea typeface="Merriweather"/>
                <a:cs typeface="Merriweather"/>
                <a:sym typeface="Merriweather"/>
              </a:endParaRPr>
            </a:p>
          </p:txBody>
        </p:sp>
      </p:grpSp>
      <p:grpSp>
        <p:nvGrpSpPr>
          <p:cNvPr id="155" name="Google Shape;155;p25"/>
          <p:cNvGrpSpPr/>
          <p:nvPr/>
        </p:nvGrpSpPr>
        <p:grpSpPr>
          <a:xfrm>
            <a:off x="2816869" y="2337886"/>
            <a:ext cx="2277908" cy="850826"/>
            <a:chOff x="2977050" y="1632275"/>
            <a:chExt cx="3189900" cy="1191300"/>
          </a:xfrm>
        </p:grpSpPr>
        <p:sp>
          <p:nvSpPr>
            <p:cNvPr id="156" name="Google Shape;156;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65300" lIns="65300" spcFirstLastPara="1" rIns="65300" wrap="square" tIns="65300">
              <a:noAutofit/>
            </a:bodyPr>
            <a:lstStyle/>
            <a:p>
              <a:pPr indent="0" lvl="0" marL="0" rtl="0" algn="ctr">
                <a:spcBef>
                  <a:spcPts val="0"/>
                </a:spcBef>
                <a:spcAft>
                  <a:spcPts val="0"/>
                </a:spcAft>
                <a:buNone/>
              </a:pPr>
              <a:r>
                <a:t/>
              </a:r>
              <a:endParaRPr sz="999">
                <a:solidFill>
                  <a:srgbClr val="FFFFFF"/>
                </a:solidFill>
                <a:latin typeface="Merriweather"/>
                <a:ea typeface="Merriweather"/>
                <a:cs typeface="Merriweather"/>
                <a:sym typeface="Merriweather"/>
              </a:endParaRPr>
            </a:p>
          </p:txBody>
        </p:sp>
        <p:sp>
          <p:nvSpPr>
            <p:cNvPr id="157" name="Google Shape;157;p25"/>
            <p:cNvSpPr txBox="1"/>
            <p:nvPr/>
          </p:nvSpPr>
          <p:spPr>
            <a:xfrm>
              <a:off x="3106650" y="1761875"/>
              <a:ext cx="2930700" cy="932100"/>
            </a:xfrm>
            <a:prstGeom prst="rect">
              <a:avLst/>
            </a:prstGeom>
            <a:noFill/>
            <a:ln>
              <a:noFill/>
            </a:ln>
          </p:spPr>
          <p:txBody>
            <a:bodyPr anchorCtr="0" anchor="ctr" bIns="0" lIns="0" spcFirstLastPara="1" rIns="0" wrap="square" tIns="0">
              <a:normAutofit fontScale="92500"/>
            </a:bodyPr>
            <a:lstStyle/>
            <a:p>
              <a:pPr indent="0" lvl="0" marL="0" rtl="0" algn="l">
                <a:lnSpc>
                  <a:spcPct val="100000"/>
                </a:lnSpc>
                <a:spcBef>
                  <a:spcPts val="1428"/>
                </a:spcBef>
                <a:spcAft>
                  <a:spcPts val="428"/>
                </a:spcAft>
                <a:buNone/>
              </a:pPr>
              <a:r>
                <a:rPr lang="en" sz="1428">
                  <a:solidFill>
                    <a:schemeClr val="lt1"/>
                  </a:solidFill>
                  <a:latin typeface="Merriweather"/>
                  <a:ea typeface="Merriweather"/>
                  <a:cs typeface="Merriweather"/>
                  <a:sym typeface="Merriweather"/>
                </a:rPr>
                <a:t>Are you currently financing any large purchases? Any remarks?</a:t>
              </a:r>
              <a:endParaRPr sz="1428">
                <a:solidFill>
                  <a:schemeClr val="lt1"/>
                </a:solidFill>
                <a:latin typeface="Merriweather"/>
                <a:ea typeface="Merriweather"/>
                <a:cs typeface="Merriweather"/>
                <a:sym typeface="Merriweather"/>
              </a:endParaRPr>
            </a:p>
          </p:txBody>
        </p:sp>
      </p:grpSp>
      <p:grpSp>
        <p:nvGrpSpPr>
          <p:cNvPr id="158" name="Google Shape;158;p25"/>
          <p:cNvGrpSpPr/>
          <p:nvPr/>
        </p:nvGrpSpPr>
        <p:grpSpPr>
          <a:xfrm>
            <a:off x="6554072" y="2524423"/>
            <a:ext cx="2278227" cy="850826"/>
            <a:chOff x="2977050" y="1632275"/>
            <a:chExt cx="3189900" cy="1191300"/>
          </a:xfrm>
        </p:grpSpPr>
        <p:sp>
          <p:nvSpPr>
            <p:cNvPr id="159" name="Google Shape;159;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65300" lIns="65300" spcFirstLastPara="1" rIns="65300" wrap="square" tIns="65300">
              <a:noAutofit/>
            </a:bodyPr>
            <a:lstStyle/>
            <a:p>
              <a:pPr indent="0" lvl="0" marL="0" rtl="0" algn="ctr">
                <a:spcBef>
                  <a:spcPts val="0"/>
                </a:spcBef>
                <a:spcAft>
                  <a:spcPts val="0"/>
                </a:spcAft>
                <a:buNone/>
              </a:pPr>
              <a:r>
                <a:t/>
              </a:r>
              <a:endParaRPr sz="999">
                <a:solidFill>
                  <a:srgbClr val="FFFFFF"/>
                </a:solidFill>
                <a:latin typeface="Merriweather"/>
                <a:ea typeface="Merriweather"/>
                <a:cs typeface="Merriweather"/>
                <a:sym typeface="Merriweather"/>
              </a:endParaRPr>
            </a:p>
          </p:txBody>
        </p:sp>
        <p:sp>
          <p:nvSpPr>
            <p:cNvPr id="160" name="Google Shape;160;p25"/>
            <p:cNvSpPr txBox="1"/>
            <p:nvPr/>
          </p:nvSpPr>
          <p:spPr>
            <a:xfrm>
              <a:off x="3106650" y="1761875"/>
              <a:ext cx="2930700" cy="9321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1428"/>
                </a:spcBef>
                <a:spcAft>
                  <a:spcPts val="428"/>
                </a:spcAft>
                <a:buNone/>
              </a:pPr>
              <a:r>
                <a:rPr lang="en" sz="1428">
                  <a:solidFill>
                    <a:schemeClr val="lt1"/>
                  </a:solidFill>
                  <a:latin typeface="Merriweather"/>
                  <a:ea typeface="Merriweather"/>
                  <a:cs typeface="Merriweather"/>
                  <a:sym typeface="Merriweather"/>
                </a:rPr>
                <a:t>What are your thoughts on debt?</a:t>
              </a:r>
              <a:endParaRPr sz="1428">
                <a:solidFill>
                  <a:schemeClr val="lt1"/>
                </a:solidFill>
                <a:latin typeface="Merriweather"/>
                <a:ea typeface="Merriweather"/>
                <a:cs typeface="Merriweather"/>
                <a:sym typeface="Merriweather"/>
              </a:endParaRPr>
            </a:p>
          </p:txBody>
        </p:sp>
      </p:grpSp>
      <p:grpSp>
        <p:nvGrpSpPr>
          <p:cNvPr id="161" name="Google Shape;161;p25"/>
          <p:cNvGrpSpPr/>
          <p:nvPr/>
        </p:nvGrpSpPr>
        <p:grpSpPr>
          <a:xfrm>
            <a:off x="1559036" y="3876503"/>
            <a:ext cx="2277908" cy="850707"/>
            <a:chOff x="2977050" y="1632275"/>
            <a:chExt cx="3189900" cy="1191300"/>
          </a:xfrm>
        </p:grpSpPr>
        <p:sp>
          <p:nvSpPr>
            <p:cNvPr id="162" name="Google Shape;162;p25"/>
            <p:cNvSpPr/>
            <p:nvPr/>
          </p:nvSpPr>
          <p:spPr>
            <a:xfrm>
              <a:off x="2977050" y="1632275"/>
              <a:ext cx="3189900" cy="1191300"/>
            </a:xfrm>
            <a:prstGeom prst="wedgeRectCallout">
              <a:avLst>
                <a:gd fmla="val -34063" name="adj1"/>
                <a:gd fmla="val 93690" name="adj2"/>
              </a:avLst>
            </a:prstGeom>
            <a:solidFill>
              <a:srgbClr val="FFFFFF"/>
            </a:solidFill>
            <a:ln>
              <a:noFill/>
            </a:ln>
          </p:spPr>
          <p:txBody>
            <a:bodyPr anchorCtr="0" anchor="ctr" bIns="65300" lIns="65300" spcFirstLastPara="1" rIns="65300" wrap="square" tIns="65300">
              <a:noAutofit/>
            </a:bodyPr>
            <a:lstStyle/>
            <a:p>
              <a:pPr indent="0" lvl="0" marL="0" rtl="0" algn="ctr">
                <a:spcBef>
                  <a:spcPts val="0"/>
                </a:spcBef>
                <a:spcAft>
                  <a:spcPts val="0"/>
                </a:spcAft>
                <a:buNone/>
              </a:pPr>
              <a:r>
                <a:t/>
              </a:r>
              <a:endParaRPr sz="999">
                <a:solidFill>
                  <a:srgbClr val="FFFFFF"/>
                </a:solidFill>
                <a:latin typeface="Merriweather"/>
                <a:ea typeface="Merriweather"/>
                <a:cs typeface="Merriweather"/>
                <a:sym typeface="Merriweather"/>
              </a:endParaRPr>
            </a:p>
          </p:txBody>
        </p:sp>
        <p:sp>
          <p:nvSpPr>
            <p:cNvPr id="163" name="Google Shape;163;p25"/>
            <p:cNvSpPr txBox="1"/>
            <p:nvPr/>
          </p:nvSpPr>
          <p:spPr>
            <a:xfrm>
              <a:off x="3106650" y="1761875"/>
              <a:ext cx="2930700" cy="9321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1428"/>
                </a:spcBef>
                <a:spcAft>
                  <a:spcPts val="428"/>
                </a:spcAft>
                <a:buNone/>
              </a:pPr>
              <a:r>
                <a:rPr lang="en" sz="1428">
                  <a:solidFill>
                    <a:schemeClr val="lt1"/>
                  </a:solidFill>
                  <a:latin typeface="Merriweather"/>
                  <a:ea typeface="Merriweather"/>
                  <a:cs typeface="Merriweather"/>
                  <a:sym typeface="Merriweather"/>
                </a:rPr>
                <a:t>What do you wish you knew earlier about finances?</a:t>
              </a:r>
              <a:endParaRPr sz="1428">
                <a:solidFill>
                  <a:schemeClr val="lt1"/>
                </a:solidFill>
                <a:latin typeface="Merriweather"/>
                <a:ea typeface="Merriweather"/>
                <a:cs typeface="Merriweather"/>
                <a:sym typeface="Merriweathe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Our participants</a:t>
            </a:r>
            <a:endParaRPr/>
          </a:p>
        </p:txBody>
      </p:sp>
      <p:grpSp>
        <p:nvGrpSpPr>
          <p:cNvPr id="169" name="Google Shape;169;p26"/>
          <p:cNvGrpSpPr/>
          <p:nvPr/>
        </p:nvGrpSpPr>
        <p:grpSpPr>
          <a:xfrm>
            <a:off x="945696" y="1332882"/>
            <a:ext cx="7252588" cy="1187208"/>
            <a:chOff x="962025" y="1239000"/>
            <a:chExt cx="5752827" cy="941705"/>
          </a:xfrm>
        </p:grpSpPr>
        <p:sp>
          <p:nvSpPr>
            <p:cNvPr id="170" name="Google Shape;170;p26"/>
            <p:cNvSpPr txBox="1"/>
            <p:nvPr/>
          </p:nvSpPr>
          <p:spPr>
            <a:xfrm>
              <a:off x="962025"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Lillian</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71" name="Google Shape;171;p26"/>
            <p:cNvSpPr txBox="1"/>
            <p:nvPr/>
          </p:nvSpPr>
          <p:spPr>
            <a:xfrm>
              <a:off x="2429134"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Nora</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72" name="Google Shape;172;p26"/>
            <p:cNvSpPr txBox="1"/>
            <p:nvPr/>
          </p:nvSpPr>
          <p:spPr>
            <a:xfrm>
              <a:off x="3896243"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Lucy</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73" name="Google Shape;173;p26"/>
            <p:cNvSpPr txBox="1"/>
            <p:nvPr/>
          </p:nvSpPr>
          <p:spPr>
            <a:xfrm>
              <a:off x="962028" y="1455005"/>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Class of ‘25, in music/entertainment industry, lives in Richmond district in SF</a:t>
              </a:r>
              <a:endParaRPr sz="1008">
                <a:solidFill>
                  <a:schemeClr val="dk1"/>
                </a:solidFill>
                <a:latin typeface="Roboto"/>
                <a:ea typeface="Roboto"/>
                <a:cs typeface="Roboto"/>
                <a:sym typeface="Roboto"/>
              </a:endParaRPr>
            </a:p>
          </p:txBody>
        </p:sp>
        <p:sp>
          <p:nvSpPr>
            <p:cNvPr id="174" name="Google Shape;174;p26"/>
            <p:cNvSpPr txBox="1"/>
            <p:nvPr/>
          </p:nvSpPr>
          <p:spPr>
            <a:xfrm>
              <a:off x="2429135" y="1455005"/>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Class of ‘26 (UC Berkeley senior) studying film, studied abroad in Japan for a year</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008">
                <a:solidFill>
                  <a:schemeClr val="dk1"/>
                </a:solidFill>
                <a:latin typeface="Roboto"/>
                <a:ea typeface="Roboto"/>
                <a:cs typeface="Roboto"/>
                <a:sym typeface="Roboto"/>
              </a:endParaRPr>
            </a:p>
          </p:txBody>
        </p:sp>
        <p:sp>
          <p:nvSpPr>
            <p:cNvPr id="175" name="Google Shape;175;p26"/>
            <p:cNvSpPr txBox="1"/>
            <p:nvPr/>
          </p:nvSpPr>
          <p:spPr>
            <a:xfrm>
              <a:off x="3896241" y="1455003"/>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Class of ‘25, current startup co-founder, international student, attended boarding HS</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008">
                <a:solidFill>
                  <a:schemeClr val="dk1"/>
                </a:solidFill>
                <a:latin typeface="Roboto"/>
                <a:ea typeface="Roboto"/>
                <a:cs typeface="Roboto"/>
                <a:sym typeface="Roboto"/>
              </a:endParaRPr>
            </a:p>
          </p:txBody>
        </p:sp>
        <p:sp>
          <p:nvSpPr>
            <p:cNvPr id="176" name="Google Shape;176;p26"/>
            <p:cNvSpPr txBox="1"/>
            <p:nvPr/>
          </p:nvSpPr>
          <p:spPr>
            <a:xfrm>
              <a:off x="5363352"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Samantha</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77" name="Google Shape;177;p26"/>
            <p:cNvSpPr txBox="1"/>
            <p:nvPr/>
          </p:nvSpPr>
          <p:spPr>
            <a:xfrm>
              <a:off x="5363347" y="1455003"/>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Class of '22, current software engineer at Pinterest </a:t>
              </a:r>
              <a:r>
                <a:rPr lang="en" sz="1008">
                  <a:solidFill>
                    <a:schemeClr val="dk1"/>
                  </a:solidFill>
                  <a:latin typeface="Roboto"/>
                  <a:ea typeface="Roboto"/>
                  <a:cs typeface="Roboto"/>
                  <a:sym typeface="Roboto"/>
                </a:rPr>
                <a:t>(full-time)</a:t>
              </a:r>
              <a:r>
                <a:rPr lang="en" sz="1008">
                  <a:solidFill>
                    <a:schemeClr val="dk1"/>
                  </a:solidFill>
                  <a:latin typeface="Roboto"/>
                  <a:ea typeface="Roboto"/>
                  <a:cs typeface="Roboto"/>
                  <a:sym typeface="Roboto"/>
                </a:rPr>
                <a:t>, lives in SoMa district in SF</a:t>
              </a:r>
              <a:endParaRPr sz="1008">
                <a:solidFill>
                  <a:schemeClr val="dk1"/>
                </a:solidFill>
                <a:latin typeface="Roboto"/>
                <a:ea typeface="Roboto"/>
                <a:cs typeface="Roboto"/>
                <a:sym typeface="Roboto"/>
              </a:endParaRPr>
            </a:p>
          </p:txBody>
        </p:sp>
      </p:grpSp>
      <p:pic>
        <p:nvPicPr>
          <p:cNvPr id="178" name="Google Shape;178;p26" title="Screenshot_2025-10-02_at_19.43.35-removebg-preview.png"/>
          <p:cNvPicPr preferRelativeResize="0"/>
          <p:nvPr/>
        </p:nvPicPr>
        <p:blipFill>
          <a:blip r:embed="rId3">
            <a:alphaModFix/>
          </a:blip>
          <a:stretch>
            <a:fillRect/>
          </a:stretch>
        </p:blipFill>
        <p:spPr>
          <a:xfrm>
            <a:off x="666878" y="2572927"/>
            <a:ext cx="1946513" cy="1736363"/>
          </a:xfrm>
          <a:prstGeom prst="rect">
            <a:avLst/>
          </a:prstGeom>
          <a:noFill/>
          <a:ln>
            <a:noFill/>
          </a:ln>
        </p:spPr>
      </p:pic>
      <p:pic>
        <p:nvPicPr>
          <p:cNvPr id="179" name="Google Shape;179;p26" title="Screenshot_2025-10-02_at_19.42.55-removebg-preview.png"/>
          <p:cNvPicPr preferRelativeResize="0"/>
          <p:nvPr/>
        </p:nvPicPr>
        <p:blipFill>
          <a:blip r:embed="rId4">
            <a:alphaModFix/>
          </a:blip>
          <a:stretch>
            <a:fillRect/>
          </a:stretch>
        </p:blipFill>
        <p:spPr>
          <a:xfrm>
            <a:off x="4455812" y="2572877"/>
            <a:ext cx="1946513" cy="1736363"/>
          </a:xfrm>
          <a:prstGeom prst="rect">
            <a:avLst/>
          </a:prstGeom>
          <a:noFill/>
          <a:ln>
            <a:noFill/>
          </a:ln>
        </p:spPr>
      </p:pic>
      <p:pic>
        <p:nvPicPr>
          <p:cNvPr id="180" name="Google Shape;180;p26" title="Screenshot_2025-10-02_at_19.43.09-removebg-preview.png"/>
          <p:cNvPicPr preferRelativeResize="0"/>
          <p:nvPr/>
        </p:nvPicPr>
        <p:blipFill>
          <a:blip r:embed="rId5">
            <a:alphaModFix/>
          </a:blip>
          <a:stretch>
            <a:fillRect/>
          </a:stretch>
        </p:blipFill>
        <p:spPr>
          <a:xfrm>
            <a:off x="6350373" y="2571738"/>
            <a:ext cx="1953530" cy="1738640"/>
          </a:xfrm>
          <a:prstGeom prst="rect">
            <a:avLst/>
          </a:prstGeom>
          <a:noFill/>
          <a:ln>
            <a:noFill/>
          </a:ln>
        </p:spPr>
      </p:pic>
      <p:grpSp>
        <p:nvGrpSpPr>
          <p:cNvPr id="181" name="Google Shape;181;p26"/>
          <p:cNvGrpSpPr/>
          <p:nvPr/>
        </p:nvGrpSpPr>
        <p:grpSpPr>
          <a:xfrm>
            <a:off x="2561698" y="2572867"/>
            <a:ext cx="1946536" cy="1736379"/>
            <a:chOff x="3068980" y="2520090"/>
            <a:chExt cx="2764180" cy="2471010"/>
          </a:xfrm>
        </p:grpSpPr>
        <p:pic>
          <p:nvPicPr>
            <p:cNvPr id="182" name="Google Shape;182;p26" title="Screenshot_2025-10-02_at_19.43.16-removebg-preview.png"/>
            <p:cNvPicPr preferRelativeResize="0"/>
            <p:nvPr/>
          </p:nvPicPr>
          <p:blipFill>
            <a:blip r:embed="rId6">
              <a:alphaModFix/>
            </a:blip>
            <a:stretch>
              <a:fillRect/>
            </a:stretch>
          </p:blipFill>
          <p:spPr>
            <a:xfrm>
              <a:off x="3068980" y="2520090"/>
              <a:ext cx="2764180" cy="2471010"/>
            </a:xfrm>
            <a:prstGeom prst="rect">
              <a:avLst/>
            </a:prstGeom>
            <a:noFill/>
            <a:ln>
              <a:noFill/>
            </a:ln>
          </p:spPr>
        </p:pic>
        <p:sp>
          <p:nvSpPr>
            <p:cNvPr id="183" name="Google Shape;183;p26"/>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184" name="Google Shape;184;p26"/>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
        <p:nvSpPr>
          <p:cNvPr id="185" name="Google Shape;185;p26"/>
          <p:cNvSpPr txBox="1"/>
          <p:nvPr/>
        </p:nvSpPr>
        <p:spPr>
          <a:xfrm>
            <a:off x="4757647" y="4252700"/>
            <a:ext cx="1318500" cy="566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164">
                <a:solidFill>
                  <a:schemeClr val="dk1"/>
                </a:solidFill>
                <a:latin typeface="Libre Baskerville"/>
                <a:ea typeface="Libre Baskerville"/>
                <a:cs typeface="Libre Baskerville"/>
                <a:sym typeface="Libre Baskerville"/>
              </a:rPr>
              <a:t>*extreme user</a:t>
            </a:r>
            <a:endParaRPr sz="1164">
              <a:solidFill>
                <a:schemeClr val="dk1"/>
              </a:solidFill>
              <a:latin typeface="Libre Baskerville"/>
              <a:ea typeface="Libre Baskerville"/>
              <a:cs typeface="Libre Baskerville"/>
              <a:sym typeface="Libre Baskerville"/>
            </a:endParaRPr>
          </a:p>
        </p:txBody>
      </p:sp>
      <p:sp>
        <p:nvSpPr>
          <p:cNvPr id="186" name="Google Shape;186;p26"/>
          <p:cNvSpPr txBox="1"/>
          <p:nvPr/>
        </p:nvSpPr>
        <p:spPr>
          <a:xfrm>
            <a:off x="5752200" y="4728000"/>
            <a:ext cx="3391800" cy="415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500">
                <a:solidFill>
                  <a:schemeClr val="dk1"/>
                </a:solidFill>
                <a:latin typeface="Merriweather"/>
                <a:ea typeface="Merriweather"/>
                <a:cs typeface="Merriweather"/>
                <a:sym typeface="Merriweather"/>
              </a:rPr>
              <a:t>Participants were audio-recorded.</a:t>
            </a:r>
            <a:endParaRPr sz="1500">
              <a:solidFill>
                <a:schemeClr val="dk1"/>
              </a:solidFill>
              <a:latin typeface="Merriweather"/>
              <a:ea typeface="Merriweather"/>
              <a:cs typeface="Merriweather"/>
              <a:sym typeface="Merriweath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Recruitment + Compensation</a:t>
            </a:r>
            <a:endParaRPr/>
          </a:p>
        </p:txBody>
      </p:sp>
      <p:grpSp>
        <p:nvGrpSpPr>
          <p:cNvPr id="192" name="Google Shape;192;p27"/>
          <p:cNvGrpSpPr/>
          <p:nvPr/>
        </p:nvGrpSpPr>
        <p:grpSpPr>
          <a:xfrm>
            <a:off x="945696" y="1332882"/>
            <a:ext cx="7252588" cy="1187208"/>
            <a:chOff x="962025" y="1239000"/>
            <a:chExt cx="5752827" cy="941705"/>
          </a:xfrm>
        </p:grpSpPr>
        <p:sp>
          <p:nvSpPr>
            <p:cNvPr id="193" name="Google Shape;193;p27"/>
            <p:cNvSpPr txBox="1"/>
            <p:nvPr/>
          </p:nvSpPr>
          <p:spPr>
            <a:xfrm>
              <a:off x="962025"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Lillian</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94" name="Google Shape;194;p27"/>
            <p:cNvSpPr txBox="1"/>
            <p:nvPr/>
          </p:nvSpPr>
          <p:spPr>
            <a:xfrm>
              <a:off x="2429134"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Nora</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95" name="Google Shape;195;p27"/>
            <p:cNvSpPr txBox="1"/>
            <p:nvPr/>
          </p:nvSpPr>
          <p:spPr>
            <a:xfrm>
              <a:off x="3896243"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Lucy</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196" name="Google Shape;196;p27"/>
            <p:cNvSpPr txBox="1"/>
            <p:nvPr/>
          </p:nvSpPr>
          <p:spPr>
            <a:xfrm>
              <a:off x="962028" y="1455005"/>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Recruited through coworker from a former internship.</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Compensated</a:t>
              </a:r>
              <a:r>
                <a:rPr lang="en" sz="1008">
                  <a:solidFill>
                    <a:schemeClr val="dk1"/>
                  </a:solidFill>
                  <a:latin typeface="Roboto"/>
                  <a:ea typeface="Roboto"/>
                  <a:cs typeface="Roboto"/>
                  <a:sym typeface="Roboto"/>
                </a:rPr>
                <a:t> with a drink from a cafe.</a:t>
              </a:r>
              <a:endParaRPr sz="1008">
                <a:solidFill>
                  <a:schemeClr val="dk1"/>
                </a:solidFill>
                <a:latin typeface="Roboto"/>
                <a:ea typeface="Roboto"/>
                <a:cs typeface="Roboto"/>
                <a:sym typeface="Roboto"/>
              </a:endParaRPr>
            </a:p>
          </p:txBody>
        </p:sp>
        <p:sp>
          <p:nvSpPr>
            <p:cNvPr id="197" name="Google Shape;197;p27"/>
            <p:cNvSpPr txBox="1"/>
            <p:nvPr/>
          </p:nvSpPr>
          <p:spPr>
            <a:xfrm>
              <a:off x="2429135" y="1455005"/>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Recruited by a Berkeley friend in a technical discord server. Compensated with a meal prior to interview.</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008">
                <a:solidFill>
                  <a:schemeClr val="dk1"/>
                </a:solidFill>
                <a:latin typeface="Roboto"/>
                <a:ea typeface="Roboto"/>
                <a:cs typeface="Roboto"/>
                <a:sym typeface="Roboto"/>
              </a:endParaRPr>
            </a:p>
          </p:txBody>
        </p:sp>
        <p:sp>
          <p:nvSpPr>
            <p:cNvPr id="198" name="Google Shape;198;p27"/>
            <p:cNvSpPr txBox="1"/>
            <p:nvPr/>
          </p:nvSpPr>
          <p:spPr>
            <a:xfrm>
              <a:off x="3896241" y="1455003"/>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Recruited from WeChat </a:t>
              </a:r>
              <a:r>
                <a:rPr lang="en" sz="1008">
                  <a:solidFill>
                    <a:schemeClr val="dk1"/>
                  </a:solidFill>
                  <a:latin typeface="Roboto"/>
                  <a:ea typeface="Roboto"/>
                  <a:cs typeface="Roboto"/>
                  <a:sym typeface="Roboto"/>
                </a:rPr>
                <a:t>through help of an international student.</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Compensated with a meal prior to interview.</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008">
                <a:solidFill>
                  <a:schemeClr val="dk1"/>
                </a:solidFill>
                <a:latin typeface="Roboto"/>
                <a:ea typeface="Roboto"/>
                <a:cs typeface="Roboto"/>
                <a:sym typeface="Roboto"/>
              </a:endParaRPr>
            </a:p>
          </p:txBody>
        </p:sp>
        <p:sp>
          <p:nvSpPr>
            <p:cNvPr id="199" name="Google Shape;199;p27"/>
            <p:cNvSpPr txBox="1"/>
            <p:nvPr/>
          </p:nvSpPr>
          <p:spPr>
            <a:xfrm>
              <a:off x="5363352"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t>
              </a:r>
              <a:r>
                <a:rPr lang="en" sz="1764">
                  <a:solidFill>
                    <a:schemeClr val="dk1"/>
                  </a:solidFill>
                  <a:latin typeface="Libre Baskerville"/>
                  <a:ea typeface="Libre Baskerville"/>
                  <a:cs typeface="Libre Baskerville"/>
                  <a:sym typeface="Libre Baskerville"/>
                </a:rPr>
                <a:t>Samantha</a:t>
              </a:r>
              <a:r>
                <a:rPr lang="en" sz="1764">
                  <a:solidFill>
                    <a:schemeClr val="dk1"/>
                  </a:solidFill>
                  <a:latin typeface="Libre Baskerville"/>
                  <a:ea typeface="Libre Baskerville"/>
                  <a:cs typeface="Libre Baskerville"/>
                  <a:sym typeface="Libre Baskerville"/>
                </a:rPr>
                <a:t>”</a:t>
              </a:r>
              <a:endParaRPr sz="1764">
                <a:solidFill>
                  <a:schemeClr val="dk1"/>
                </a:solidFill>
                <a:latin typeface="Libre Baskerville"/>
                <a:ea typeface="Libre Baskerville"/>
                <a:cs typeface="Libre Baskerville"/>
                <a:sym typeface="Libre Baskerville"/>
              </a:endParaRPr>
            </a:p>
          </p:txBody>
        </p:sp>
        <p:sp>
          <p:nvSpPr>
            <p:cNvPr id="200" name="Google Shape;200;p27"/>
            <p:cNvSpPr txBox="1"/>
            <p:nvPr/>
          </p:nvSpPr>
          <p:spPr>
            <a:xfrm>
              <a:off x="5363347" y="1455003"/>
              <a:ext cx="1351500" cy="725700"/>
            </a:xfrm>
            <a:prstGeom prst="rect">
              <a:avLst/>
            </a:prstGeom>
            <a:noFill/>
            <a:ln>
              <a:noFill/>
            </a:ln>
          </p:spPr>
          <p:txBody>
            <a:bodyPr anchorCtr="0" anchor="t" bIns="115250" lIns="115250" spcFirstLastPara="1" rIns="115250" wrap="square" tIns="115250">
              <a:noAutofit/>
            </a:bodyPr>
            <a:lstStyle/>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Recruited through girlfriend’s sister</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(through Tina).</a:t>
              </a:r>
              <a:endParaRPr sz="1008">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8">
                  <a:solidFill>
                    <a:schemeClr val="dk1"/>
                  </a:solidFill>
                  <a:latin typeface="Roboto"/>
                  <a:ea typeface="Roboto"/>
                  <a:cs typeface="Roboto"/>
                  <a:sym typeface="Roboto"/>
                </a:rPr>
                <a:t>Compensated with a drink from a cafe.</a:t>
              </a:r>
              <a:endParaRPr sz="1008">
                <a:solidFill>
                  <a:schemeClr val="dk1"/>
                </a:solidFill>
                <a:latin typeface="Roboto"/>
                <a:ea typeface="Roboto"/>
                <a:cs typeface="Roboto"/>
                <a:sym typeface="Roboto"/>
              </a:endParaRPr>
            </a:p>
          </p:txBody>
        </p:sp>
      </p:grpSp>
      <p:pic>
        <p:nvPicPr>
          <p:cNvPr id="201" name="Google Shape;201;p27" title="Screenshot_2025-10-02_at_19.43.35-removebg-preview.png"/>
          <p:cNvPicPr preferRelativeResize="0"/>
          <p:nvPr/>
        </p:nvPicPr>
        <p:blipFill>
          <a:blip r:embed="rId3">
            <a:alphaModFix/>
          </a:blip>
          <a:stretch>
            <a:fillRect/>
          </a:stretch>
        </p:blipFill>
        <p:spPr>
          <a:xfrm>
            <a:off x="666878" y="2801527"/>
            <a:ext cx="1946513" cy="1736363"/>
          </a:xfrm>
          <a:prstGeom prst="rect">
            <a:avLst/>
          </a:prstGeom>
          <a:noFill/>
          <a:ln>
            <a:noFill/>
          </a:ln>
        </p:spPr>
      </p:pic>
      <p:pic>
        <p:nvPicPr>
          <p:cNvPr id="202" name="Google Shape;202;p27" title="Screenshot_2025-10-02_at_19.42.55-removebg-preview.png"/>
          <p:cNvPicPr preferRelativeResize="0"/>
          <p:nvPr/>
        </p:nvPicPr>
        <p:blipFill>
          <a:blip r:embed="rId4">
            <a:alphaModFix/>
          </a:blip>
          <a:stretch>
            <a:fillRect/>
          </a:stretch>
        </p:blipFill>
        <p:spPr>
          <a:xfrm>
            <a:off x="4455812" y="2801477"/>
            <a:ext cx="1946513" cy="1736363"/>
          </a:xfrm>
          <a:prstGeom prst="rect">
            <a:avLst/>
          </a:prstGeom>
          <a:noFill/>
          <a:ln>
            <a:noFill/>
          </a:ln>
        </p:spPr>
      </p:pic>
      <p:pic>
        <p:nvPicPr>
          <p:cNvPr id="203" name="Google Shape;203;p27" title="Screenshot_2025-10-02_at_19.43.09-removebg-preview.png"/>
          <p:cNvPicPr preferRelativeResize="0"/>
          <p:nvPr/>
        </p:nvPicPr>
        <p:blipFill>
          <a:blip r:embed="rId5">
            <a:alphaModFix/>
          </a:blip>
          <a:stretch>
            <a:fillRect/>
          </a:stretch>
        </p:blipFill>
        <p:spPr>
          <a:xfrm>
            <a:off x="6350373" y="2800338"/>
            <a:ext cx="1953530" cy="1738640"/>
          </a:xfrm>
          <a:prstGeom prst="rect">
            <a:avLst/>
          </a:prstGeom>
          <a:noFill/>
          <a:ln>
            <a:noFill/>
          </a:ln>
        </p:spPr>
      </p:pic>
      <p:grpSp>
        <p:nvGrpSpPr>
          <p:cNvPr id="204" name="Google Shape;204;p27"/>
          <p:cNvGrpSpPr/>
          <p:nvPr/>
        </p:nvGrpSpPr>
        <p:grpSpPr>
          <a:xfrm>
            <a:off x="2561698" y="2801467"/>
            <a:ext cx="1946536" cy="1736379"/>
            <a:chOff x="3068980" y="2520090"/>
            <a:chExt cx="2764180" cy="2471010"/>
          </a:xfrm>
        </p:grpSpPr>
        <p:pic>
          <p:nvPicPr>
            <p:cNvPr id="205" name="Google Shape;205;p27" title="Screenshot_2025-10-02_at_19.43.16-removebg-preview.png"/>
            <p:cNvPicPr preferRelativeResize="0"/>
            <p:nvPr/>
          </p:nvPicPr>
          <p:blipFill>
            <a:blip r:embed="rId6">
              <a:alphaModFix/>
            </a:blip>
            <a:stretch>
              <a:fillRect/>
            </a:stretch>
          </p:blipFill>
          <p:spPr>
            <a:xfrm>
              <a:off x="3068980" y="2520090"/>
              <a:ext cx="2764180" cy="2471010"/>
            </a:xfrm>
            <a:prstGeom prst="rect">
              <a:avLst/>
            </a:prstGeom>
            <a:noFill/>
            <a:ln>
              <a:noFill/>
            </a:ln>
          </p:spPr>
        </p:pic>
        <p:sp>
          <p:nvSpPr>
            <p:cNvPr id="206" name="Google Shape;206;p27"/>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207" name="Google Shape;207;p27"/>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17" name="Google Shape;21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solidFill>
                <a:schemeClr val="dk1"/>
              </a:solidFill>
            </a:endParaRPr>
          </a:p>
          <a:p>
            <a:pPr indent="0" lvl="0" marL="0" rtl="0" algn="l">
              <a:spcBef>
                <a:spcPts val="1200"/>
              </a:spcBef>
              <a:spcAft>
                <a:spcPts val="1200"/>
              </a:spcAft>
              <a:buNone/>
            </a:pPr>
            <a:r>
              <a:t/>
            </a:r>
            <a:endParaRPr>
              <a:solidFill>
                <a:schemeClr val="dk1"/>
              </a:solidFill>
            </a:endParaRPr>
          </a:p>
        </p:txBody>
      </p:sp>
      <p:pic>
        <p:nvPicPr>
          <p:cNvPr id="218" name="Google Shape;218;p29"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24" name="Google Shape;224;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0" lvl="0" marL="914400" rtl="0" algn="l">
              <a:spcBef>
                <a:spcPts val="1200"/>
              </a:spcBef>
              <a:spcAft>
                <a:spcPts val="0"/>
              </a:spcAft>
              <a:buNone/>
            </a:pPr>
            <a:r>
              <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1371600" rtl="0" algn="l">
              <a:spcBef>
                <a:spcPts val="1200"/>
              </a:spcBef>
              <a:spcAft>
                <a:spcPts val="1200"/>
              </a:spcAft>
              <a:buNone/>
            </a:pPr>
            <a:r>
              <a:t/>
            </a:r>
            <a:endParaRPr>
              <a:solidFill>
                <a:schemeClr val="dk1"/>
              </a:solidFill>
            </a:endParaRPr>
          </a:p>
        </p:txBody>
      </p:sp>
      <p:pic>
        <p:nvPicPr>
          <p:cNvPr id="225" name="Google Shape;225;p30"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31" name="Google Shape;231;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Grew up in Alameda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Parents handled everything</a:t>
            </a:r>
            <a:endParaRPr>
              <a:solidFill>
                <a:schemeClr val="dk1"/>
              </a:solidFill>
            </a:endParaRPr>
          </a:p>
          <a:p>
            <a:pPr indent="0" lvl="0" marL="914400" rtl="0" algn="l">
              <a:spcBef>
                <a:spcPts val="1200"/>
              </a:spcBef>
              <a:spcAft>
                <a:spcPts val="0"/>
              </a:spcAft>
              <a:buNone/>
            </a:pPr>
            <a:r>
              <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1371600" rtl="0" algn="l">
              <a:spcBef>
                <a:spcPts val="1200"/>
              </a:spcBef>
              <a:spcAft>
                <a:spcPts val="1200"/>
              </a:spcAft>
              <a:buNone/>
            </a:pPr>
            <a:r>
              <a:t/>
            </a:r>
            <a:endParaRPr>
              <a:solidFill>
                <a:schemeClr val="dk1"/>
              </a:solidFill>
            </a:endParaRPr>
          </a:p>
        </p:txBody>
      </p:sp>
      <p:pic>
        <p:nvPicPr>
          <p:cNvPr id="232" name="Google Shape;232;p31"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38" name="Google Shape;238;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Grew up in Alameda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Parents handled everything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Admitted being “stagnant” and “sheltered”</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College was a </a:t>
            </a:r>
            <a:r>
              <a:rPr i="1" lang="en">
                <a:solidFill>
                  <a:schemeClr val="dk1"/>
                </a:solidFill>
              </a:rPr>
              <a:t>harsh</a:t>
            </a:r>
            <a:r>
              <a:rPr lang="en">
                <a:solidFill>
                  <a:schemeClr val="dk1"/>
                </a:solidFill>
              </a:rPr>
              <a:t> transition</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1371600" rtl="0" algn="l">
              <a:spcBef>
                <a:spcPts val="1200"/>
              </a:spcBef>
              <a:spcAft>
                <a:spcPts val="1200"/>
              </a:spcAft>
              <a:buNone/>
            </a:pPr>
            <a:r>
              <a:t/>
            </a:r>
            <a:endParaRPr>
              <a:solidFill>
                <a:schemeClr val="dk1"/>
              </a:solidFill>
            </a:endParaRPr>
          </a:p>
        </p:txBody>
      </p:sp>
      <p:pic>
        <p:nvPicPr>
          <p:cNvPr id="239" name="Google Shape;239;p32"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Lillian</a:t>
            </a:r>
            <a:endParaRPr/>
          </a:p>
        </p:txBody>
      </p:sp>
      <p:sp>
        <p:nvSpPr>
          <p:cNvPr id="245" name="Google Shape;245;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Grew up in Alameda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Parents handled everything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Admitted being “stagnant” and “sheltered”</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College was a </a:t>
            </a:r>
            <a:r>
              <a:rPr i="1" lang="en">
                <a:solidFill>
                  <a:schemeClr val="dk1"/>
                </a:solidFill>
              </a:rPr>
              <a:t>harsh</a:t>
            </a:r>
            <a:r>
              <a:rPr lang="en">
                <a:solidFill>
                  <a:schemeClr val="dk1"/>
                </a:solidFill>
              </a:rPr>
              <a:t> transition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Felt very welcomed when studying abroad in Italy</a:t>
            </a:r>
            <a:endParaRPr>
              <a:solidFill>
                <a:schemeClr val="dk1"/>
              </a:solidFill>
            </a:endParaRPr>
          </a:p>
          <a:p>
            <a:pPr indent="0" lvl="0" marL="914400" rtl="0" algn="l">
              <a:spcBef>
                <a:spcPts val="1200"/>
              </a:spcBef>
              <a:spcAft>
                <a:spcPts val="1200"/>
              </a:spcAft>
              <a:buNone/>
            </a:pPr>
            <a:r>
              <a:t/>
            </a:r>
            <a:endParaRPr>
              <a:solidFill>
                <a:schemeClr val="dk1"/>
              </a:solidFill>
            </a:endParaRPr>
          </a:p>
        </p:txBody>
      </p:sp>
      <p:pic>
        <p:nvPicPr>
          <p:cNvPr id="246" name="Google Shape;246;p33"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52" name="Google Shape;25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Grew up in Alameda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Parents handled everything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Admitted being “stagnant” and “sheltered”</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College was a </a:t>
            </a:r>
            <a:r>
              <a:rPr i="1" lang="en">
                <a:solidFill>
                  <a:schemeClr val="dk1"/>
                </a:solidFill>
              </a:rPr>
              <a:t>harsh</a:t>
            </a:r>
            <a:r>
              <a:rPr lang="en">
                <a:solidFill>
                  <a:schemeClr val="dk1"/>
                </a:solidFill>
              </a:rPr>
              <a:t> transition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Felt very welcomed when studying abroad in Italy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Helped her experiment more/try new things</a:t>
            </a:r>
            <a:endParaRPr>
              <a:solidFill>
                <a:schemeClr val="dk1"/>
              </a:solidFill>
            </a:endParaRPr>
          </a:p>
          <a:p>
            <a:pPr indent="0" lvl="0" marL="1371600" rtl="0" algn="l">
              <a:spcBef>
                <a:spcPts val="1200"/>
              </a:spcBef>
              <a:spcAft>
                <a:spcPts val="1200"/>
              </a:spcAft>
              <a:buNone/>
            </a:pPr>
            <a:r>
              <a:t/>
            </a:r>
            <a:endParaRPr>
              <a:solidFill>
                <a:schemeClr val="dk1"/>
              </a:solidFill>
            </a:endParaRPr>
          </a:p>
        </p:txBody>
      </p:sp>
      <p:pic>
        <p:nvPicPr>
          <p:cNvPr id="253" name="Google Shape;253;p34"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59" name="Google Shape;259;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Grew up in Alameda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Parents handled everything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Admitted being “stagnant” and “sheltered”</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College was a </a:t>
            </a:r>
            <a:r>
              <a:rPr i="1" lang="en">
                <a:solidFill>
                  <a:schemeClr val="dk1"/>
                </a:solidFill>
              </a:rPr>
              <a:t>harsh</a:t>
            </a:r>
            <a:r>
              <a:rPr lang="en">
                <a:solidFill>
                  <a:schemeClr val="dk1"/>
                </a:solidFill>
              </a:rPr>
              <a:t> transition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Felt very welcomed when studying abroad in Italy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Helped her experiment more/try new things</a:t>
            </a:r>
            <a:endParaRPr>
              <a:solidFill>
                <a:schemeClr val="dk1"/>
              </a:solidFill>
            </a:endParaRPr>
          </a:p>
          <a:p>
            <a:pPr indent="-317500" lvl="2" marL="1371600" rtl="0" algn="l">
              <a:spcBef>
                <a:spcPts val="0"/>
              </a:spcBef>
              <a:spcAft>
                <a:spcPts val="0"/>
              </a:spcAft>
              <a:buClr>
                <a:schemeClr val="dk1"/>
              </a:buClr>
              <a:buSzPts val="1400"/>
              <a:buChar char="■"/>
            </a:pPr>
            <a:r>
              <a:rPr b="1" lang="en">
                <a:solidFill>
                  <a:srgbClr val="F4CCCC"/>
                </a:solidFill>
              </a:rPr>
              <a:t>Contradiction: </a:t>
            </a:r>
            <a:r>
              <a:rPr lang="en">
                <a:solidFill>
                  <a:schemeClr val="dk1"/>
                </a:solidFill>
              </a:rPr>
              <a:t>After enjoying trying a lot of Italian food, went out of her way to find more familiar food</a:t>
            </a:r>
            <a:endParaRPr>
              <a:solidFill>
                <a:schemeClr val="dk1"/>
              </a:solidFill>
            </a:endParaRPr>
          </a:p>
          <a:p>
            <a:pPr indent="0" lvl="0" marL="914400" rtl="0" algn="l">
              <a:spcBef>
                <a:spcPts val="1200"/>
              </a:spcBef>
              <a:spcAft>
                <a:spcPts val="1200"/>
              </a:spcAft>
              <a:buNone/>
            </a:pPr>
            <a:r>
              <a:t/>
            </a:r>
            <a:endParaRPr>
              <a:solidFill>
                <a:schemeClr val="dk1"/>
              </a:solidFill>
            </a:endParaRPr>
          </a:p>
        </p:txBody>
      </p:sp>
      <p:pic>
        <p:nvPicPr>
          <p:cNvPr id="260" name="Google Shape;260;p35"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Lillian</a:t>
            </a:r>
            <a:endParaRPr/>
          </a:p>
        </p:txBody>
      </p:sp>
      <p:sp>
        <p:nvSpPr>
          <p:cNvPr id="266" name="Google Shape;266;p36"/>
          <p:cNvSpPr txBox="1"/>
          <p:nvPr>
            <p:ph idx="1" type="body"/>
          </p:nvPr>
        </p:nvSpPr>
        <p:spPr>
          <a:xfrm>
            <a:off x="311700" y="1152475"/>
            <a:ext cx="8520600" cy="359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cafe known for creativity/design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Grew up in Alameda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Parents handled everything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Admitted being “stagnant” and “sheltered”</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College was a </a:t>
            </a:r>
            <a:r>
              <a:rPr i="1" lang="en">
                <a:solidFill>
                  <a:schemeClr val="dk1"/>
                </a:solidFill>
              </a:rPr>
              <a:t>harsh</a:t>
            </a:r>
            <a:r>
              <a:rPr lang="en">
                <a:solidFill>
                  <a:schemeClr val="dk1"/>
                </a:solidFill>
              </a:rPr>
              <a:t> transition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Felt very welcomed when studying abroad in Italy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Helped her experiment more/try new things</a:t>
            </a:r>
            <a:endParaRPr>
              <a:solidFill>
                <a:schemeClr val="dk1"/>
              </a:solidFill>
            </a:endParaRPr>
          </a:p>
          <a:p>
            <a:pPr indent="-317500" lvl="2" marL="1371600" rtl="0" algn="l">
              <a:spcBef>
                <a:spcPts val="0"/>
              </a:spcBef>
              <a:spcAft>
                <a:spcPts val="0"/>
              </a:spcAft>
              <a:buClr>
                <a:schemeClr val="dk1"/>
              </a:buClr>
              <a:buSzPts val="1400"/>
              <a:buChar char="■"/>
            </a:pPr>
            <a:r>
              <a:rPr b="1" lang="en">
                <a:solidFill>
                  <a:srgbClr val="F4CCCC"/>
                </a:solidFill>
              </a:rPr>
              <a:t>Contradiction: </a:t>
            </a:r>
            <a:r>
              <a:rPr lang="en">
                <a:solidFill>
                  <a:schemeClr val="dk1"/>
                </a:solidFill>
              </a:rPr>
              <a:t>After enjoying trying a lot of Italian food, went out of her way to find more familiar food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Interested in bringing the community aspect of food in Italy back to the States</a:t>
            </a:r>
            <a:endParaRPr>
              <a:solidFill>
                <a:schemeClr val="dk1"/>
              </a:solidFill>
            </a:endParaRPr>
          </a:p>
        </p:txBody>
      </p:sp>
      <p:pic>
        <p:nvPicPr>
          <p:cNvPr id="267" name="Google Shape;267;p36"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37" title="Lillian Empathy Map (2).jpg"/>
          <p:cNvPicPr preferRelativeResize="0"/>
          <p:nvPr/>
        </p:nvPicPr>
        <p:blipFill>
          <a:blip r:embed="rId3">
            <a:alphaModFix/>
          </a:blip>
          <a:stretch>
            <a:fillRect/>
          </a:stretch>
        </p:blipFill>
        <p:spPr>
          <a:xfrm>
            <a:off x="1521000" y="152400"/>
            <a:ext cx="6102006" cy="4838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38" title="Lillian Empathy Map (3).jpg"/>
          <p:cNvPicPr preferRelativeResize="0"/>
          <p:nvPr/>
        </p:nvPicPr>
        <p:blipFill>
          <a:blip r:embed="rId3">
            <a:alphaModFix/>
          </a:blip>
          <a:stretch>
            <a:fillRect/>
          </a:stretch>
        </p:blipFill>
        <p:spPr>
          <a:xfrm>
            <a:off x="1554438" y="152400"/>
            <a:ext cx="6035113" cy="48386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Lillian</a:t>
            </a:r>
            <a:endParaRPr/>
          </a:p>
        </p:txBody>
      </p:sp>
      <p:pic>
        <p:nvPicPr>
          <p:cNvPr id="283" name="Google Shape;283;p39" title="Screenshot_2025-10-02_at_19.43.35-removebg-preview.png"/>
          <p:cNvPicPr preferRelativeResize="0"/>
          <p:nvPr/>
        </p:nvPicPr>
        <p:blipFill>
          <a:blip r:embed="rId3">
            <a:alphaModFix/>
          </a:blip>
          <a:stretch>
            <a:fillRect/>
          </a:stretch>
        </p:blipFill>
        <p:spPr>
          <a:xfrm>
            <a:off x="7772398" y="3909048"/>
            <a:ext cx="1371600" cy="1234440"/>
          </a:xfrm>
          <a:prstGeom prst="rect">
            <a:avLst/>
          </a:prstGeom>
          <a:noFill/>
          <a:ln>
            <a:noFill/>
          </a:ln>
        </p:spPr>
      </p:pic>
      <p:sp>
        <p:nvSpPr>
          <p:cNvPr id="284" name="Google Shape;284;p39"/>
          <p:cNvSpPr/>
          <p:nvPr/>
        </p:nvSpPr>
        <p:spPr>
          <a:xfrm flipH="1">
            <a:off x="459800" y="1673025"/>
            <a:ext cx="7550700" cy="2086800"/>
          </a:xfrm>
          <a:prstGeom prst="wedgeEllipseCallout">
            <a:avLst>
              <a:gd fmla="val -48395" name="adj1"/>
              <a:gd fmla="val 76557"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Merriweather"/>
                <a:ea typeface="Merriweather"/>
                <a:cs typeface="Merriweather"/>
                <a:sym typeface="Merriweather"/>
              </a:rPr>
              <a:t>“I’m </a:t>
            </a:r>
            <a:r>
              <a:rPr b="1" i="1" lang="en" sz="2400">
                <a:latin typeface="Merriweather"/>
                <a:ea typeface="Merriweather"/>
                <a:cs typeface="Merriweather"/>
                <a:sym typeface="Merriweather"/>
              </a:rPr>
              <a:t>resistant to change</a:t>
            </a:r>
            <a:r>
              <a:rPr lang="en" sz="2400">
                <a:latin typeface="Merriweather"/>
                <a:ea typeface="Merriweather"/>
                <a:cs typeface="Merriweather"/>
                <a:sym typeface="Merriweather"/>
              </a:rPr>
              <a:t>, so I need a big change to my life to cause action.”</a:t>
            </a:r>
            <a:endParaRPr sz="2400">
              <a:latin typeface="Merriweather"/>
              <a:ea typeface="Merriweather"/>
              <a:cs typeface="Merriweather"/>
              <a:sym typeface="Merriweathe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0"/>
          <p:cNvSpPr txBox="1"/>
          <p:nvPr>
            <p:ph type="title"/>
          </p:nvPr>
        </p:nvSpPr>
        <p:spPr>
          <a:xfrm>
            <a:off x="311700" y="433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Lillian values her independence and being able to try new things, even if they don’t go right the first time.</a:t>
            </a:r>
            <a:endParaRPr sz="2577"/>
          </a:p>
        </p:txBody>
      </p:sp>
      <p:pic>
        <p:nvPicPr>
          <p:cNvPr id="290" name="Google Shape;290;p40" title="Screenshot_2025-10-02_at_19.43.35-removebg-preview.png"/>
          <p:cNvPicPr preferRelativeResize="0"/>
          <p:nvPr/>
        </p:nvPicPr>
        <p:blipFill>
          <a:blip r:embed="rId3">
            <a:alphaModFix/>
          </a:blip>
          <a:stretch>
            <a:fillRect/>
          </a:stretch>
        </p:blipFill>
        <p:spPr>
          <a:xfrm>
            <a:off x="3886198" y="1954523"/>
            <a:ext cx="1371600" cy="123444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1"/>
          <p:cNvSpPr txBox="1"/>
          <p:nvPr>
            <p:ph type="title"/>
          </p:nvPr>
        </p:nvSpPr>
        <p:spPr>
          <a:xfrm>
            <a:off x="311700" y="433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Lillian values her independence and being able to try new things, even if they don’t go right the first time.</a:t>
            </a:r>
            <a:endParaRPr sz="2577"/>
          </a:p>
        </p:txBody>
      </p:sp>
      <p:pic>
        <p:nvPicPr>
          <p:cNvPr id="296" name="Google Shape;296;p41" title="Screenshot_2025-10-02_at_19.43.35-removebg-preview.png"/>
          <p:cNvPicPr preferRelativeResize="0"/>
          <p:nvPr/>
        </p:nvPicPr>
        <p:blipFill>
          <a:blip r:embed="rId3">
            <a:alphaModFix/>
          </a:blip>
          <a:stretch>
            <a:fillRect/>
          </a:stretch>
        </p:blipFill>
        <p:spPr>
          <a:xfrm>
            <a:off x="3886198" y="1954523"/>
            <a:ext cx="1371600" cy="1234440"/>
          </a:xfrm>
          <a:prstGeom prst="rect">
            <a:avLst/>
          </a:prstGeom>
          <a:noFill/>
          <a:ln>
            <a:noFill/>
          </a:ln>
        </p:spPr>
      </p:pic>
      <p:sp>
        <p:nvSpPr>
          <p:cNvPr id="297" name="Google Shape;297;p41"/>
          <p:cNvSpPr txBox="1"/>
          <p:nvPr/>
        </p:nvSpPr>
        <p:spPr>
          <a:xfrm>
            <a:off x="331050" y="3562125"/>
            <a:ext cx="84819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dk1"/>
                </a:solidFill>
                <a:latin typeface="Merriweather"/>
                <a:ea typeface="Merriweather"/>
                <a:cs typeface="Merriweather"/>
                <a:sym typeface="Merriweather"/>
              </a:rPr>
              <a:t>Need:</a:t>
            </a:r>
            <a:br>
              <a:rPr lang="en" sz="2600">
                <a:solidFill>
                  <a:schemeClr val="dk1"/>
                </a:solidFill>
                <a:latin typeface="Merriweather"/>
                <a:ea typeface="Merriweather"/>
                <a:cs typeface="Merriweather"/>
                <a:sym typeface="Merriweather"/>
              </a:rPr>
            </a:br>
            <a:r>
              <a:rPr lang="en" sz="2300">
                <a:solidFill>
                  <a:schemeClr val="dk1"/>
                </a:solidFill>
                <a:latin typeface="Merriweather"/>
                <a:ea typeface="Merriweather"/>
                <a:cs typeface="Merriweather"/>
                <a:sym typeface="Merriweather"/>
              </a:rPr>
              <a:t>People want to try new things/experiment (eg. with food), but don’t want to take big risks (eg. wasting time/money).</a:t>
            </a:r>
            <a:endParaRPr sz="23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grpSp>
        <p:nvGrpSpPr>
          <p:cNvPr id="307" name="Google Shape;307;p43"/>
          <p:cNvGrpSpPr/>
          <p:nvPr/>
        </p:nvGrpSpPr>
        <p:grpSpPr>
          <a:xfrm>
            <a:off x="7772423" y="3922815"/>
            <a:ext cx="1371586" cy="1220679"/>
            <a:chOff x="3068980" y="2520090"/>
            <a:chExt cx="2764180" cy="2471010"/>
          </a:xfrm>
        </p:grpSpPr>
        <p:pic>
          <p:nvPicPr>
            <p:cNvPr id="308" name="Google Shape;308;p43"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09" name="Google Shape;309;p43"/>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10" name="Google Shape;310;p43"/>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sp>
        <p:nvSpPr>
          <p:cNvPr id="316" name="Google Shape;316;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quiet courtyard on Berkeley campus</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grpSp>
        <p:nvGrpSpPr>
          <p:cNvPr id="317" name="Google Shape;317;p44"/>
          <p:cNvGrpSpPr/>
          <p:nvPr/>
        </p:nvGrpSpPr>
        <p:grpSpPr>
          <a:xfrm>
            <a:off x="7772423" y="3922815"/>
            <a:ext cx="1371586" cy="1220679"/>
            <a:chOff x="3068980" y="2520090"/>
            <a:chExt cx="2764180" cy="2471010"/>
          </a:xfrm>
        </p:grpSpPr>
        <p:pic>
          <p:nvPicPr>
            <p:cNvPr id="318" name="Google Shape;318;p44"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19" name="Google Shape;319;p44"/>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20" name="Google Shape;320;p44"/>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Nora</a:t>
            </a:r>
            <a:endParaRPr/>
          </a:p>
        </p:txBody>
      </p:sp>
      <p:sp>
        <p:nvSpPr>
          <p:cNvPr id="326" name="Google Shape;326;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quiet courtyard on Berkeley campus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Oregon (no family in area)</a:t>
            </a:r>
            <a:endParaRPr>
              <a:solidFill>
                <a:schemeClr val="dk1"/>
              </a:solidFill>
            </a:endParaRPr>
          </a:p>
          <a:p>
            <a:pPr indent="0" lvl="0" marL="0" rtl="0" algn="l">
              <a:spcBef>
                <a:spcPts val="1200"/>
              </a:spcBef>
              <a:spcAft>
                <a:spcPts val="1200"/>
              </a:spcAft>
              <a:buNone/>
            </a:pPr>
            <a:r>
              <a:t/>
            </a:r>
            <a:endParaRPr>
              <a:solidFill>
                <a:schemeClr val="dk1"/>
              </a:solidFill>
            </a:endParaRPr>
          </a:p>
        </p:txBody>
      </p:sp>
      <p:grpSp>
        <p:nvGrpSpPr>
          <p:cNvPr id="327" name="Google Shape;327;p45"/>
          <p:cNvGrpSpPr/>
          <p:nvPr/>
        </p:nvGrpSpPr>
        <p:grpSpPr>
          <a:xfrm>
            <a:off x="7772423" y="3922815"/>
            <a:ext cx="1371586" cy="1220679"/>
            <a:chOff x="3068980" y="2520090"/>
            <a:chExt cx="2764180" cy="2471010"/>
          </a:xfrm>
        </p:grpSpPr>
        <p:pic>
          <p:nvPicPr>
            <p:cNvPr id="328" name="Google Shape;328;p45"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29" name="Google Shape;329;p45"/>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30" name="Google Shape;330;p45"/>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Nora</a:t>
            </a:r>
            <a:endParaRPr/>
          </a:p>
        </p:txBody>
      </p:sp>
      <p:sp>
        <p:nvSpPr>
          <p:cNvPr id="336" name="Google Shape;336;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quiet courtyard on Berkeley campus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Oregon (no family in area)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Freshman Year was a large transition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Lived in a dorm on meal plan</a:t>
            </a:r>
            <a:endParaRPr>
              <a:solidFill>
                <a:schemeClr val="dk1"/>
              </a:solidFill>
            </a:endParaRPr>
          </a:p>
        </p:txBody>
      </p:sp>
      <p:grpSp>
        <p:nvGrpSpPr>
          <p:cNvPr id="337" name="Google Shape;337;p46"/>
          <p:cNvGrpSpPr/>
          <p:nvPr/>
        </p:nvGrpSpPr>
        <p:grpSpPr>
          <a:xfrm>
            <a:off x="7772423" y="3922815"/>
            <a:ext cx="1371586" cy="1220679"/>
            <a:chOff x="3068980" y="2520090"/>
            <a:chExt cx="2764180" cy="2471010"/>
          </a:xfrm>
        </p:grpSpPr>
        <p:pic>
          <p:nvPicPr>
            <p:cNvPr id="338" name="Google Shape;338;p46"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39" name="Google Shape;339;p46"/>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40" name="Google Shape;340;p46"/>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Nora</a:t>
            </a:r>
            <a:endParaRPr/>
          </a:p>
        </p:txBody>
      </p:sp>
      <p:sp>
        <p:nvSpPr>
          <p:cNvPr id="346" name="Google Shape;346;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quiet courtyard on Berkeley campus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Oregon (no family in area)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Freshman Year was a large transition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Lived in a dorm on meal plan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Off-campus Sophomore Year</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No meal plan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Anxious about living alone; cooking alone</a:t>
            </a:r>
            <a:endParaRPr>
              <a:solidFill>
                <a:schemeClr val="dk1"/>
              </a:solidFill>
            </a:endParaRPr>
          </a:p>
        </p:txBody>
      </p:sp>
      <p:grpSp>
        <p:nvGrpSpPr>
          <p:cNvPr id="347" name="Google Shape;347;p47"/>
          <p:cNvGrpSpPr/>
          <p:nvPr/>
        </p:nvGrpSpPr>
        <p:grpSpPr>
          <a:xfrm>
            <a:off x="7772423" y="3922815"/>
            <a:ext cx="1371586" cy="1220679"/>
            <a:chOff x="3068980" y="2520090"/>
            <a:chExt cx="2764180" cy="2471010"/>
          </a:xfrm>
        </p:grpSpPr>
        <p:pic>
          <p:nvPicPr>
            <p:cNvPr id="348" name="Google Shape;348;p47"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49" name="Google Shape;349;p47"/>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50" name="Google Shape;350;p47"/>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sp>
        <p:nvSpPr>
          <p:cNvPr id="356" name="Google Shape;356;p48"/>
          <p:cNvSpPr/>
          <p:nvPr/>
        </p:nvSpPr>
        <p:spPr>
          <a:xfrm flipH="1">
            <a:off x="459800" y="1673025"/>
            <a:ext cx="7550700" cy="2086800"/>
          </a:xfrm>
          <a:prstGeom prst="wedgeEllipseCallout">
            <a:avLst>
              <a:gd fmla="val -48395" name="adj1"/>
              <a:gd fmla="val 76557"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Merriweather"/>
                <a:ea typeface="Merriweather"/>
                <a:cs typeface="Merriweather"/>
                <a:sym typeface="Merriweather"/>
              </a:rPr>
              <a:t>"I have anxiety… [and had] a weird fear of having to cook for [myself]"</a:t>
            </a:r>
            <a:endParaRPr sz="2400">
              <a:latin typeface="Merriweather"/>
              <a:ea typeface="Merriweather"/>
              <a:cs typeface="Merriweather"/>
              <a:sym typeface="Merriweather"/>
            </a:endParaRPr>
          </a:p>
        </p:txBody>
      </p:sp>
      <p:grpSp>
        <p:nvGrpSpPr>
          <p:cNvPr id="357" name="Google Shape;357;p48"/>
          <p:cNvGrpSpPr/>
          <p:nvPr/>
        </p:nvGrpSpPr>
        <p:grpSpPr>
          <a:xfrm>
            <a:off x="7772423" y="3922815"/>
            <a:ext cx="1371586" cy="1220679"/>
            <a:chOff x="3068980" y="2520090"/>
            <a:chExt cx="2764180" cy="2471010"/>
          </a:xfrm>
        </p:grpSpPr>
        <p:pic>
          <p:nvPicPr>
            <p:cNvPr id="358" name="Google Shape;358;p48"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59" name="Google Shape;359;p48"/>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60" name="Google Shape;360;p48"/>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sp>
        <p:nvSpPr>
          <p:cNvPr id="366" name="Google Shape;366;p49"/>
          <p:cNvSpPr txBox="1"/>
          <p:nvPr>
            <p:ph idx="1" type="body"/>
          </p:nvPr>
        </p:nvSpPr>
        <p:spPr>
          <a:xfrm>
            <a:off x="311700" y="1152475"/>
            <a:ext cx="8520600" cy="374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quiet courtyard on Berkeley campus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Oregon (no family in area)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Freshman Year was a large transition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Lived in a dorm on meal plan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Off-campus Sophomore Year</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No meal plan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Anxious about living alone; cooking alone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Developed some habits regarding food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"Definitely [prioritizes] cost"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Developed budgets or works more to balance $ spent on food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Purchases bulk foods (rice/pasta) for cost</a:t>
            </a:r>
            <a:endParaRPr>
              <a:solidFill>
                <a:schemeClr val="dk1"/>
              </a:solidFill>
            </a:endParaRPr>
          </a:p>
        </p:txBody>
      </p:sp>
      <p:grpSp>
        <p:nvGrpSpPr>
          <p:cNvPr id="367" name="Google Shape;367;p49"/>
          <p:cNvGrpSpPr/>
          <p:nvPr/>
        </p:nvGrpSpPr>
        <p:grpSpPr>
          <a:xfrm>
            <a:off x="7772423" y="3922815"/>
            <a:ext cx="1371586" cy="1220679"/>
            <a:chOff x="3068980" y="2520090"/>
            <a:chExt cx="2764180" cy="2471010"/>
          </a:xfrm>
        </p:grpSpPr>
        <p:pic>
          <p:nvPicPr>
            <p:cNvPr id="368" name="Google Shape;368;p49"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69" name="Google Shape;369;p49"/>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70" name="Google Shape;370;p49"/>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sp>
        <p:nvSpPr>
          <p:cNvPr id="376" name="Google Shape;376;p50"/>
          <p:cNvSpPr txBox="1"/>
          <p:nvPr>
            <p:ph idx="1" type="body"/>
          </p:nvPr>
        </p:nvSpPr>
        <p:spPr>
          <a:xfrm>
            <a:off x="311700" y="1152475"/>
            <a:ext cx="8520600" cy="374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quiet courtyard on Berkeley campus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Oregon (no family in area)</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Freshman Year was a large transition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Lived in a dorm on meal plan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Off-campus Sophomore Year</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No meal plan</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Anxious about living alone; cooking alone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Developed some habits regarding food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"Definitely [prioritizes] cost"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Developed budgets or works more to balance $ spent on food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Purchases bulk foods (rice/pasta) for cost</a:t>
            </a:r>
            <a:endParaRPr>
              <a:solidFill>
                <a:schemeClr val="dk1"/>
              </a:solidFill>
            </a:endParaRPr>
          </a:p>
          <a:p>
            <a:pPr indent="-342900" lvl="0" marL="457200" rtl="0" algn="l">
              <a:spcBef>
                <a:spcPts val="0"/>
              </a:spcBef>
              <a:spcAft>
                <a:spcPts val="0"/>
              </a:spcAft>
              <a:buClr>
                <a:schemeClr val="dk1"/>
              </a:buClr>
              <a:buSzPts val="1800"/>
              <a:buChar char="●"/>
            </a:pPr>
            <a:r>
              <a:rPr lang="en">
                <a:solidFill>
                  <a:srgbClr val="F4CCCC"/>
                </a:solidFill>
              </a:rPr>
              <a:t>Contradiction:</a:t>
            </a:r>
            <a:r>
              <a:rPr lang="en">
                <a:solidFill>
                  <a:schemeClr val="dk1"/>
                </a:solidFill>
              </a:rPr>
              <a:t> Values food they can take/heat up quickly </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Granola bars, snack foods, even if more expensive.</a:t>
            </a:r>
            <a:endParaRPr>
              <a:solidFill>
                <a:schemeClr val="dk1"/>
              </a:solidFill>
            </a:endParaRPr>
          </a:p>
        </p:txBody>
      </p:sp>
      <p:grpSp>
        <p:nvGrpSpPr>
          <p:cNvPr id="377" name="Google Shape;377;p50"/>
          <p:cNvGrpSpPr/>
          <p:nvPr/>
        </p:nvGrpSpPr>
        <p:grpSpPr>
          <a:xfrm>
            <a:off x="7772423" y="3922815"/>
            <a:ext cx="1371586" cy="1220679"/>
            <a:chOff x="3068980" y="2520090"/>
            <a:chExt cx="2764180" cy="2471010"/>
          </a:xfrm>
        </p:grpSpPr>
        <p:pic>
          <p:nvPicPr>
            <p:cNvPr id="378" name="Google Shape;378;p50"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79" name="Google Shape;379;p50"/>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80" name="Google Shape;380;p50"/>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Nora</a:t>
            </a:r>
            <a:endParaRPr/>
          </a:p>
        </p:txBody>
      </p:sp>
      <p:sp>
        <p:nvSpPr>
          <p:cNvPr id="386" name="Google Shape;386;p51"/>
          <p:cNvSpPr txBox="1"/>
          <p:nvPr>
            <p:ph idx="1" type="body"/>
          </p:nvPr>
        </p:nvSpPr>
        <p:spPr>
          <a:xfrm>
            <a:off x="311700" y="1152475"/>
            <a:ext cx="8520600" cy="374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Studied abroad in Japan Junior Year</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First time couldn't even contact family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Described as "first real-year of being an adult"</a:t>
            </a:r>
            <a:endParaRPr>
              <a:solidFill>
                <a:schemeClr val="dk1"/>
              </a:solidFill>
            </a:endParaRPr>
          </a:p>
          <a:p>
            <a:pPr indent="0" lvl="0" marL="0" rtl="0" algn="l">
              <a:spcBef>
                <a:spcPts val="1200"/>
              </a:spcBef>
              <a:spcAft>
                <a:spcPts val="1200"/>
              </a:spcAft>
              <a:buNone/>
            </a:pPr>
            <a:r>
              <a:t/>
            </a:r>
            <a:endParaRPr>
              <a:solidFill>
                <a:schemeClr val="dk1"/>
              </a:solidFill>
            </a:endParaRPr>
          </a:p>
        </p:txBody>
      </p:sp>
      <p:grpSp>
        <p:nvGrpSpPr>
          <p:cNvPr id="387" name="Google Shape;387;p51"/>
          <p:cNvGrpSpPr/>
          <p:nvPr/>
        </p:nvGrpSpPr>
        <p:grpSpPr>
          <a:xfrm>
            <a:off x="7772423" y="3922815"/>
            <a:ext cx="1371586" cy="1220679"/>
            <a:chOff x="3068980" y="2520090"/>
            <a:chExt cx="2764180" cy="2471010"/>
          </a:xfrm>
        </p:grpSpPr>
        <p:pic>
          <p:nvPicPr>
            <p:cNvPr id="388" name="Google Shape;388;p51"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89" name="Google Shape;389;p51"/>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390" name="Google Shape;390;p51"/>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sp>
        <p:nvSpPr>
          <p:cNvPr id="396" name="Google Shape;396;p52"/>
          <p:cNvSpPr txBox="1"/>
          <p:nvPr>
            <p:ph idx="1" type="body"/>
          </p:nvPr>
        </p:nvSpPr>
        <p:spPr>
          <a:xfrm>
            <a:off x="311700" y="1152475"/>
            <a:ext cx="8520600" cy="374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Studied abroad in Japan Junior Year</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First time couldn't even contact family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Described as "first real-year of being an adult"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Described many "adult issues" shielded from being a university student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Opening a bank account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Losing a wallet and canceling a credit card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Opening a cellphone plan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Plumbing Issues (no hot water)</a:t>
            </a:r>
            <a:endParaRPr>
              <a:solidFill>
                <a:schemeClr val="dk1"/>
              </a:solidFill>
            </a:endParaRPr>
          </a:p>
        </p:txBody>
      </p:sp>
      <p:grpSp>
        <p:nvGrpSpPr>
          <p:cNvPr id="397" name="Google Shape;397;p52"/>
          <p:cNvGrpSpPr/>
          <p:nvPr/>
        </p:nvGrpSpPr>
        <p:grpSpPr>
          <a:xfrm>
            <a:off x="7772423" y="3922815"/>
            <a:ext cx="1371586" cy="1220679"/>
            <a:chOff x="3068980" y="2520090"/>
            <a:chExt cx="2764180" cy="2471010"/>
          </a:xfrm>
        </p:grpSpPr>
        <p:pic>
          <p:nvPicPr>
            <p:cNvPr id="398" name="Google Shape;398;p52"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399" name="Google Shape;399;p52"/>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400" name="Google Shape;400;p52"/>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p:txBody>
      </p:sp>
      <p:sp>
        <p:nvSpPr>
          <p:cNvPr id="406" name="Google Shape;406;p53"/>
          <p:cNvSpPr txBox="1"/>
          <p:nvPr>
            <p:ph idx="1" type="body"/>
          </p:nvPr>
        </p:nvSpPr>
        <p:spPr>
          <a:xfrm>
            <a:off x="311700" y="1152475"/>
            <a:ext cx="8520600" cy="374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Studied abroad in Japan Junior Year</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First time couldn't even contact family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Described as "first real-year of being an adult"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Described many "adult issues" shielded from being a university student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Opening a bank account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Losing a wallet and canceling a credit card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Opening a cellphone plan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Plumbing Issues (no hot water)</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Learned that "If you don't do it, it's not going to happen"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Wished they could have human-interactions to learn things before they happen.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When rules are "not explicitly out there… having to learn the rules myself is               difficult"</a:t>
            </a:r>
            <a:endParaRPr>
              <a:solidFill>
                <a:schemeClr val="dk1"/>
              </a:solidFill>
            </a:endParaRPr>
          </a:p>
        </p:txBody>
      </p:sp>
      <p:grpSp>
        <p:nvGrpSpPr>
          <p:cNvPr id="407" name="Google Shape;407;p53"/>
          <p:cNvGrpSpPr/>
          <p:nvPr/>
        </p:nvGrpSpPr>
        <p:grpSpPr>
          <a:xfrm>
            <a:off x="7772423" y="3922815"/>
            <a:ext cx="1371586" cy="1220679"/>
            <a:chOff x="3068980" y="2520090"/>
            <a:chExt cx="2764180" cy="2471010"/>
          </a:xfrm>
        </p:grpSpPr>
        <p:pic>
          <p:nvPicPr>
            <p:cNvPr id="408" name="Google Shape;408;p53"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409" name="Google Shape;409;p53"/>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410" name="Google Shape;410;p53"/>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Nora</a:t>
            </a:r>
            <a:endParaRPr/>
          </a:p>
          <a:p>
            <a:pPr indent="0" lvl="0" marL="0" rtl="0" algn="l">
              <a:spcBef>
                <a:spcPts val="0"/>
              </a:spcBef>
              <a:spcAft>
                <a:spcPts val="0"/>
              </a:spcAft>
              <a:buNone/>
            </a:pPr>
            <a:r>
              <a:rPr lang="en" sz="2466"/>
              <a:t>(</a:t>
            </a:r>
            <a:r>
              <a:rPr lang="en" sz="2466"/>
              <a:t>Regarding learning how to adult)</a:t>
            </a:r>
            <a:endParaRPr sz="2466"/>
          </a:p>
          <a:p>
            <a:pPr indent="0" lvl="0" marL="0" rtl="0" algn="l">
              <a:spcBef>
                <a:spcPts val="0"/>
              </a:spcBef>
              <a:spcAft>
                <a:spcPts val="0"/>
              </a:spcAft>
              <a:buNone/>
            </a:pPr>
            <a:r>
              <a:t/>
            </a:r>
            <a:endParaRPr/>
          </a:p>
        </p:txBody>
      </p:sp>
      <p:sp>
        <p:nvSpPr>
          <p:cNvPr id="416" name="Google Shape;416;p54"/>
          <p:cNvSpPr/>
          <p:nvPr/>
        </p:nvSpPr>
        <p:spPr>
          <a:xfrm flipH="1">
            <a:off x="459800" y="1673025"/>
            <a:ext cx="7550700" cy="2086800"/>
          </a:xfrm>
          <a:prstGeom prst="wedgeEllipseCallout">
            <a:avLst>
              <a:gd fmla="val -48395" name="adj1"/>
              <a:gd fmla="val 76557"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Merriweather"/>
                <a:ea typeface="Merriweather"/>
                <a:cs typeface="Merriweather"/>
                <a:sym typeface="Merriweather"/>
              </a:rPr>
              <a:t>"I wish that there had almost been a big rulebook I could read on how to just adult… better.</a:t>
            </a:r>
            <a:r>
              <a:rPr lang="en" sz="2400">
                <a:latin typeface="Merriweather"/>
                <a:ea typeface="Merriweather"/>
                <a:cs typeface="Merriweather"/>
                <a:sym typeface="Merriweather"/>
              </a:rPr>
              <a:t>"</a:t>
            </a:r>
            <a:endParaRPr sz="2400">
              <a:latin typeface="Merriweather"/>
              <a:ea typeface="Merriweather"/>
              <a:cs typeface="Merriweather"/>
              <a:sym typeface="Merriweather"/>
            </a:endParaRPr>
          </a:p>
        </p:txBody>
      </p:sp>
      <p:grpSp>
        <p:nvGrpSpPr>
          <p:cNvPr id="417" name="Google Shape;417;p54"/>
          <p:cNvGrpSpPr/>
          <p:nvPr/>
        </p:nvGrpSpPr>
        <p:grpSpPr>
          <a:xfrm>
            <a:off x="7772423" y="3922815"/>
            <a:ext cx="1371586" cy="1220679"/>
            <a:chOff x="3068980" y="2520090"/>
            <a:chExt cx="2764180" cy="2471010"/>
          </a:xfrm>
        </p:grpSpPr>
        <p:pic>
          <p:nvPicPr>
            <p:cNvPr id="418" name="Google Shape;418;p54"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419" name="Google Shape;419;p54"/>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420" name="Google Shape;420;p54"/>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5"/>
          <p:cNvSpPr txBox="1"/>
          <p:nvPr>
            <p:ph type="title"/>
          </p:nvPr>
        </p:nvSpPr>
        <p:spPr>
          <a:xfrm>
            <a:off x="311700" y="3839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For a lot of newly transitioned students, it’s hard to feel prepared for the financial burden food can create.</a:t>
            </a:r>
            <a:endParaRPr sz="2577"/>
          </a:p>
        </p:txBody>
      </p:sp>
      <p:grpSp>
        <p:nvGrpSpPr>
          <p:cNvPr id="426" name="Google Shape;426;p55"/>
          <p:cNvGrpSpPr/>
          <p:nvPr/>
        </p:nvGrpSpPr>
        <p:grpSpPr>
          <a:xfrm>
            <a:off x="3886211" y="1961408"/>
            <a:ext cx="1371586" cy="1220679"/>
            <a:chOff x="3068980" y="2520090"/>
            <a:chExt cx="2764180" cy="2471010"/>
          </a:xfrm>
        </p:grpSpPr>
        <p:pic>
          <p:nvPicPr>
            <p:cNvPr id="427" name="Google Shape;427;p55"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428" name="Google Shape;428;p55"/>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429" name="Google Shape;429;p55"/>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6"/>
          <p:cNvSpPr txBox="1"/>
          <p:nvPr>
            <p:ph type="title"/>
          </p:nvPr>
        </p:nvSpPr>
        <p:spPr>
          <a:xfrm>
            <a:off x="311700" y="3839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For a lot of newly transitioned students, it’s hard to feel prepared for the financial burden food can create.</a:t>
            </a:r>
            <a:endParaRPr sz="2577"/>
          </a:p>
        </p:txBody>
      </p:sp>
      <p:sp>
        <p:nvSpPr>
          <p:cNvPr id="435" name="Google Shape;435;p56"/>
          <p:cNvSpPr txBox="1"/>
          <p:nvPr/>
        </p:nvSpPr>
        <p:spPr>
          <a:xfrm>
            <a:off x="331050" y="3512725"/>
            <a:ext cx="84819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dk1"/>
                </a:solidFill>
                <a:latin typeface="Merriweather"/>
                <a:ea typeface="Merriweather"/>
                <a:cs typeface="Merriweather"/>
                <a:sym typeface="Merriweather"/>
              </a:rPr>
              <a:t>Need:</a:t>
            </a:r>
            <a:br>
              <a:rPr lang="en" sz="2600">
                <a:solidFill>
                  <a:schemeClr val="dk1"/>
                </a:solidFill>
                <a:latin typeface="Merriweather"/>
                <a:ea typeface="Merriweather"/>
                <a:cs typeface="Merriweather"/>
                <a:sym typeface="Merriweather"/>
              </a:rPr>
            </a:br>
            <a:r>
              <a:rPr lang="en" sz="2300">
                <a:solidFill>
                  <a:schemeClr val="dk1"/>
                </a:solidFill>
                <a:latin typeface="Merriweather"/>
                <a:ea typeface="Merriweather"/>
                <a:cs typeface="Merriweather"/>
                <a:sym typeface="Merriweather"/>
              </a:rPr>
              <a:t>People need to feel confident in their financial decisions buying food in order to enjoy food.</a:t>
            </a:r>
            <a:endParaRPr sz="2300"/>
          </a:p>
        </p:txBody>
      </p:sp>
      <p:grpSp>
        <p:nvGrpSpPr>
          <p:cNvPr id="436" name="Google Shape;436;p56"/>
          <p:cNvGrpSpPr/>
          <p:nvPr/>
        </p:nvGrpSpPr>
        <p:grpSpPr>
          <a:xfrm>
            <a:off x="3886211" y="1961408"/>
            <a:ext cx="1371586" cy="1220679"/>
            <a:chOff x="3068980" y="2520090"/>
            <a:chExt cx="2764180" cy="2471010"/>
          </a:xfrm>
        </p:grpSpPr>
        <p:pic>
          <p:nvPicPr>
            <p:cNvPr id="437" name="Google Shape;437;p56" title="Screenshot_2025-10-02_at_19.43.16-removebg-preview.png"/>
            <p:cNvPicPr preferRelativeResize="0"/>
            <p:nvPr/>
          </p:nvPicPr>
          <p:blipFill>
            <a:blip r:embed="rId3">
              <a:alphaModFix/>
            </a:blip>
            <a:stretch>
              <a:fillRect/>
            </a:stretch>
          </p:blipFill>
          <p:spPr>
            <a:xfrm>
              <a:off x="3068980" y="2520090"/>
              <a:ext cx="2764180" cy="2471010"/>
            </a:xfrm>
            <a:prstGeom prst="rect">
              <a:avLst/>
            </a:prstGeom>
            <a:noFill/>
            <a:ln>
              <a:noFill/>
            </a:ln>
          </p:spPr>
        </p:pic>
        <p:sp>
          <p:nvSpPr>
            <p:cNvPr id="438" name="Google Shape;438;p56"/>
            <p:cNvSpPr/>
            <p:nvPr/>
          </p:nvSpPr>
          <p:spPr>
            <a:xfrm>
              <a:off x="4001250"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sp>
          <p:nvSpPr>
            <p:cNvPr id="439" name="Google Shape;439;p56"/>
            <p:cNvSpPr/>
            <p:nvPr/>
          </p:nvSpPr>
          <p:spPr>
            <a:xfrm>
              <a:off x="4669575" y="3831400"/>
              <a:ext cx="176400" cy="202800"/>
            </a:xfrm>
            <a:prstGeom prst="roundRect">
              <a:avLst>
                <a:gd fmla="val 16667" name="adj"/>
              </a:avLst>
            </a:prstGeom>
            <a:solidFill>
              <a:schemeClr val="dk1"/>
            </a:solidFill>
            <a:ln cap="flat" cmpd="sng" w="16950">
              <a:solidFill>
                <a:schemeClr val="dk2"/>
              </a:solidFill>
              <a:prstDash val="solid"/>
              <a:round/>
              <a:headEnd len="sm" w="sm" type="none"/>
              <a:tailEnd len="sm" w="sm" type="none"/>
            </a:ln>
          </p:spPr>
          <p:txBody>
            <a:bodyPr anchorCtr="0" anchor="ctr" bIns="162800" lIns="162800" spcFirstLastPara="1" rIns="162800" wrap="square" tIns="162800">
              <a:noAutofit/>
            </a:bodyPr>
            <a:lstStyle/>
            <a:p>
              <a:pPr indent="0" lvl="0" marL="0" rtl="0" algn="ctr">
                <a:spcBef>
                  <a:spcPts val="0"/>
                </a:spcBef>
                <a:spcAft>
                  <a:spcPts val="0"/>
                </a:spcAft>
                <a:buNone/>
              </a:pPr>
              <a:r>
                <a:t/>
              </a:r>
              <a:endParaRPr sz="2492">
                <a:latin typeface="Merriweather"/>
                <a:ea typeface="Merriweather"/>
                <a:cs typeface="Merriweather"/>
                <a:sym typeface="Merriweathe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pic>
        <p:nvPicPr>
          <p:cNvPr id="449" name="Google Shape;449;p58"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sp>
        <p:nvSpPr>
          <p:cNvPr id="455" name="Google Shape;455;p5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in their backyard (at their house in SF)</a:t>
            </a:r>
            <a:endParaRPr>
              <a:solidFill>
                <a:schemeClr val="dk1"/>
              </a:solidFill>
            </a:endParaRPr>
          </a:p>
        </p:txBody>
      </p:sp>
      <p:pic>
        <p:nvPicPr>
          <p:cNvPr id="456" name="Google Shape;456;p59"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sp>
        <p:nvSpPr>
          <p:cNvPr id="462" name="Google Shape;462;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in their backyard (at their house in SF)</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China, but attended boarding schools and college in US</a:t>
            </a:r>
            <a:endParaRPr>
              <a:solidFill>
                <a:schemeClr val="dk1"/>
              </a:solidFill>
            </a:endParaRPr>
          </a:p>
          <a:p>
            <a:pPr indent="0" lvl="0" marL="0" rtl="0" algn="l">
              <a:spcBef>
                <a:spcPts val="1200"/>
              </a:spcBef>
              <a:spcAft>
                <a:spcPts val="1200"/>
              </a:spcAft>
              <a:buNone/>
            </a:pPr>
            <a:br>
              <a:rPr lang="en">
                <a:solidFill>
                  <a:schemeClr val="dk1"/>
                </a:solidFill>
              </a:rPr>
            </a:br>
            <a:endParaRPr>
              <a:solidFill>
                <a:schemeClr val="dk1"/>
              </a:solidFill>
            </a:endParaRPr>
          </a:p>
        </p:txBody>
      </p:sp>
      <p:pic>
        <p:nvPicPr>
          <p:cNvPr id="463" name="Google Shape;463;p60"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sp>
        <p:nvSpPr>
          <p:cNvPr id="469" name="Google Shape;469;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in their backyard (at their house in SF)</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China, but attended boarding schools and college in 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Currently co-founder of an SF-based startup</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Lives with multiple roommates/coworkers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Share cooking duties (but no schedule/rotation)</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0" rtl="0" algn="l">
              <a:spcBef>
                <a:spcPts val="1200"/>
              </a:spcBef>
              <a:spcAft>
                <a:spcPts val="1200"/>
              </a:spcAft>
              <a:buNone/>
            </a:pPr>
            <a:br>
              <a:rPr lang="en">
                <a:solidFill>
                  <a:schemeClr val="dk1"/>
                </a:solidFill>
              </a:rPr>
            </a:br>
            <a:endParaRPr>
              <a:solidFill>
                <a:schemeClr val="dk1"/>
              </a:solidFill>
            </a:endParaRPr>
          </a:p>
        </p:txBody>
      </p:sp>
      <p:pic>
        <p:nvPicPr>
          <p:cNvPr id="470" name="Google Shape;470;p61"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sp>
        <p:nvSpPr>
          <p:cNvPr id="476" name="Google Shape;476;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in their backyard (at their house in SF)</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China, but attended boarding schools and college in 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Currently co-founder of an SF-based startup</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Lives with multiple roommates/coworkers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Share cooking duties (but no schedule/rotation)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Hates Cooking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Prioritizes (in order):  time (including cleanup), taste, then cost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Orders food frequently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Sees time spent cooking as time could've been working</a:t>
            </a:r>
            <a:endParaRPr>
              <a:solidFill>
                <a:schemeClr val="dk1"/>
              </a:solidFill>
            </a:endParaRPr>
          </a:p>
        </p:txBody>
      </p:sp>
      <p:pic>
        <p:nvPicPr>
          <p:cNvPr id="477" name="Google Shape;477;p62"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sp>
        <p:nvSpPr>
          <p:cNvPr id="483" name="Google Shape;483;p63"/>
          <p:cNvSpPr txBox="1"/>
          <p:nvPr>
            <p:ph idx="1" type="body"/>
          </p:nvPr>
        </p:nvSpPr>
        <p:spPr>
          <a:xfrm>
            <a:off x="311700" y="1152475"/>
            <a:ext cx="8520600" cy="3794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in their backyard (at their house in SF)</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Originally from China, but attended boarding schools and college in US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Currently co-founder of an SF-based startup</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Lives with multiple roommates/coworkers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Share cooking duties (but no schedule/rotation)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Hates Cooking</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Prioritizes (in order):  time (including cleanup), taste, then cost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Orders food frequently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Sees time spent cooking as time could've been working</a:t>
            </a:r>
            <a:endParaRPr>
              <a:solidFill>
                <a:schemeClr val="dk1"/>
              </a:solidFill>
            </a:endParaRPr>
          </a:p>
          <a:p>
            <a:pPr indent="-317500" lvl="1" marL="914400" rtl="0" algn="l">
              <a:spcBef>
                <a:spcPts val="0"/>
              </a:spcBef>
              <a:spcAft>
                <a:spcPts val="0"/>
              </a:spcAft>
              <a:buClr>
                <a:srgbClr val="F4CCCC"/>
              </a:buClr>
              <a:buSzPts val="1400"/>
              <a:buChar char="○"/>
            </a:pPr>
            <a:r>
              <a:rPr b="1" lang="en">
                <a:solidFill>
                  <a:srgbClr val="F4CCCC"/>
                </a:solidFill>
              </a:rPr>
              <a:t>Contradiction: </a:t>
            </a:r>
            <a:r>
              <a:rPr lang="en">
                <a:solidFill>
                  <a:schemeClr val="dk1"/>
                </a:solidFill>
              </a:rPr>
              <a:t>Even if time-saving, avoids meal kits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Why: Removes agency/control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Cares about agency more than cost</a:t>
            </a:r>
            <a:endParaRPr>
              <a:solidFill>
                <a:schemeClr val="dk1"/>
              </a:solidFill>
            </a:endParaRPr>
          </a:p>
        </p:txBody>
      </p:sp>
      <p:pic>
        <p:nvPicPr>
          <p:cNvPr id="484" name="Google Shape;484;p63"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Lucy</a:t>
            </a:r>
            <a:endParaRPr/>
          </a:p>
        </p:txBody>
      </p:sp>
      <p:sp>
        <p:nvSpPr>
          <p:cNvPr id="490" name="Google Shape;490;p64"/>
          <p:cNvSpPr/>
          <p:nvPr/>
        </p:nvSpPr>
        <p:spPr>
          <a:xfrm flipH="1">
            <a:off x="459800" y="1673025"/>
            <a:ext cx="7550700" cy="2086800"/>
          </a:xfrm>
          <a:prstGeom prst="wedgeEllipseCallout">
            <a:avLst>
              <a:gd fmla="val -48395" name="adj1"/>
              <a:gd fmla="val 76557"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Merriweather"/>
                <a:ea typeface="Merriweather"/>
                <a:cs typeface="Merriweather"/>
                <a:sym typeface="Merriweather"/>
              </a:rPr>
              <a:t>"Adulting is… [dealing with the] many small, annoying things you </a:t>
            </a:r>
            <a:r>
              <a:rPr i="1" lang="en" sz="2400">
                <a:latin typeface="Merriweather"/>
                <a:ea typeface="Merriweather"/>
                <a:cs typeface="Merriweather"/>
                <a:sym typeface="Merriweather"/>
              </a:rPr>
              <a:t>have</a:t>
            </a:r>
            <a:r>
              <a:rPr lang="en" sz="2400">
                <a:latin typeface="Merriweather"/>
                <a:ea typeface="Merriweather"/>
                <a:cs typeface="Merriweather"/>
                <a:sym typeface="Merriweather"/>
              </a:rPr>
              <a:t> to handle."*</a:t>
            </a:r>
            <a:endParaRPr sz="2400">
              <a:latin typeface="Merriweather"/>
              <a:ea typeface="Merriweather"/>
              <a:cs typeface="Merriweather"/>
              <a:sym typeface="Merriweather"/>
            </a:endParaRPr>
          </a:p>
        </p:txBody>
      </p:sp>
      <p:pic>
        <p:nvPicPr>
          <p:cNvPr id="491" name="Google Shape;491;p64" title="Screenshot_2025-10-02_at_19.42.55-removebg-preview.png"/>
          <p:cNvPicPr preferRelativeResize="0"/>
          <p:nvPr/>
        </p:nvPicPr>
        <p:blipFill>
          <a:blip r:embed="rId3">
            <a:alphaModFix/>
          </a:blip>
          <a:stretch>
            <a:fillRect/>
          </a:stretch>
        </p:blipFill>
        <p:spPr>
          <a:xfrm>
            <a:off x="7772412" y="3922777"/>
            <a:ext cx="1371600" cy="1220724"/>
          </a:xfrm>
          <a:prstGeom prst="rect">
            <a:avLst/>
          </a:prstGeom>
          <a:noFill/>
          <a:ln>
            <a:noFill/>
          </a:ln>
        </p:spPr>
      </p:pic>
      <p:sp>
        <p:nvSpPr>
          <p:cNvPr id="492" name="Google Shape;492;p64"/>
          <p:cNvSpPr txBox="1"/>
          <p:nvPr/>
        </p:nvSpPr>
        <p:spPr>
          <a:xfrm>
            <a:off x="0" y="4743300"/>
            <a:ext cx="600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Merriweather"/>
                <a:ea typeface="Merriweather"/>
                <a:cs typeface="Merriweather"/>
                <a:sym typeface="Merriweather"/>
              </a:rPr>
              <a:t>* Paraphrased</a:t>
            </a:r>
            <a:endParaRPr>
              <a:solidFill>
                <a:schemeClr val="dk1"/>
              </a:solidFill>
              <a:latin typeface="Merriweather"/>
              <a:ea typeface="Merriweather"/>
              <a:cs typeface="Merriweather"/>
              <a:sym typeface="Merriweathe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5"/>
          <p:cNvSpPr txBox="1"/>
          <p:nvPr>
            <p:ph type="title"/>
          </p:nvPr>
        </p:nvSpPr>
        <p:spPr>
          <a:xfrm>
            <a:off x="311700" y="433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Ordering food or other quick-to-make foods can increase the value of the food, even when sacrificing taste for convenience.   </a:t>
            </a:r>
            <a:endParaRPr sz="2577"/>
          </a:p>
        </p:txBody>
      </p:sp>
      <p:pic>
        <p:nvPicPr>
          <p:cNvPr id="498" name="Google Shape;498;p65" title="Screenshot_2025-10-02_at_19.42.55-removebg-preview.png"/>
          <p:cNvPicPr preferRelativeResize="0"/>
          <p:nvPr/>
        </p:nvPicPr>
        <p:blipFill>
          <a:blip r:embed="rId3">
            <a:alphaModFix/>
          </a:blip>
          <a:stretch>
            <a:fillRect/>
          </a:stretch>
        </p:blipFill>
        <p:spPr>
          <a:xfrm>
            <a:off x="3886212" y="1961390"/>
            <a:ext cx="1371600" cy="122072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6"/>
          <p:cNvSpPr txBox="1"/>
          <p:nvPr>
            <p:ph type="title"/>
          </p:nvPr>
        </p:nvSpPr>
        <p:spPr>
          <a:xfrm>
            <a:off x="311700" y="433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Ordering food or other quick-to-make foods can increase the value of the food, even when sacrificing taste for convenience.   </a:t>
            </a:r>
            <a:endParaRPr sz="2577"/>
          </a:p>
        </p:txBody>
      </p:sp>
      <p:sp>
        <p:nvSpPr>
          <p:cNvPr id="504" name="Google Shape;504;p66"/>
          <p:cNvSpPr txBox="1"/>
          <p:nvPr/>
        </p:nvSpPr>
        <p:spPr>
          <a:xfrm>
            <a:off x="331050" y="3562125"/>
            <a:ext cx="84819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dk1"/>
                </a:solidFill>
                <a:latin typeface="Merriweather"/>
                <a:ea typeface="Merriweather"/>
                <a:cs typeface="Merriweather"/>
                <a:sym typeface="Merriweather"/>
              </a:rPr>
              <a:t>Need:</a:t>
            </a:r>
            <a:br>
              <a:rPr lang="en" sz="2600">
                <a:solidFill>
                  <a:schemeClr val="dk1"/>
                </a:solidFill>
                <a:latin typeface="Merriweather"/>
                <a:ea typeface="Merriweather"/>
                <a:cs typeface="Merriweather"/>
                <a:sym typeface="Merriweather"/>
              </a:rPr>
            </a:br>
            <a:r>
              <a:rPr lang="en" sz="2300">
                <a:solidFill>
                  <a:schemeClr val="dk1"/>
                </a:solidFill>
                <a:latin typeface="Merriweather"/>
                <a:ea typeface="Merriweather"/>
                <a:cs typeface="Merriweather"/>
                <a:sym typeface="Merriweather"/>
              </a:rPr>
              <a:t>People want to feel agency in their food choices, and that is not always dictated by taste.</a:t>
            </a:r>
            <a:endParaRPr sz="2300"/>
          </a:p>
        </p:txBody>
      </p:sp>
      <p:pic>
        <p:nvPicPr>
          <p:cNvPr id="505" name="Google Shape;505;p66" title="Screenshot_2025-10-02_at_19.42.55-removebg-preview.png"/>
          <p:cNvPicPr preferRelativeResize="0"/>
          <p:nvPr/>
        </p:nvPicPr>
        <p:blipFill>
          <a:blip r:embed="rId3">
            <a:alphaModFix/>
          </a:blip>
          <a:stretch>
            <a:fillRect/>
          </a:stretch>
        </p:blipFill>
        <p:spPr>
          <a:xfrm>
            <a:off x="3886212" y="1961390"/>
            <a:ext cx="1371600" cy="122072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Samantha</a:t>
            </a:r>
            <a:endParaRPr/>
          </a:p>
        </p:txBody>
      </p:sp>
      <p:pic>
        <p:nvPicPr>
          <p:cNvPr id="515" name="Google Shape;515;p68"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Samantha</a:t>
            </a:r>
            <a:endParaRPr/>
          </a:p>
        </p:txBody>
      </p:sp>
      <p:sp>
        <p:nvSpPr>
          <p:cNvPr id="521" name="Google Shape;521;p6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the cafe closest to where she lives</a:t>
            </a:r>
            <a:endParaRPr>
              <a:solidFill>
                <a:schemeClr val="dk1"/>
              </a:solidFill>
            </a:endParaRPr>
          </a:p>
        </p:txBody>
      </p:sp>
      <p:pic>
        <p:nvPicPr>
          <p:cNvPr id="522" name="Google Shape;522;p69"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7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Samantha</a:t>
            </a:r>
            <a:endParaRPr/>
          </a:p>
        </p:txBody>
      </p:sp>
      <p:sp>
        <p:nvSpPr>
          <p:cNvPr id="528" name="Google Shape;528;p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the cafe closest to where she lives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Prioritizes convenience and saving time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Conceded that money/budgeting isn’t too much of a worry</a:t>
            </a:r>
            <a:endParaRPr>
              <a:solidFill>
                <a:schemeClr val="dk1"/>
              </a:solidFill>
            </a:endParaRPr>
          </a:p>
          <a:p>
            <a:pPr indent="0" lvl="0" marL="914400" rtl="0" algn="l">
              <a:spcBef>
                <a:spcPts val="1200"/>
              </a:spcBef>
              <a:spcAft>
                <a:spcPts val="1200"/>
              </a:spcAft>
              <a:buNone/>
            </a:pPr>
            <a:r>
              <a:t/>
            </a:r>
            <a:endParaRPr>
              <a:solidFill>
                <a:schemeClr val="dk1"/>
              </a:solidFill>
            </a:endParaRPr>
          </a:p>
        </p:txBody>
      </p:sp>
      <p:pic>
        <p:nvPicPr>
          <p:cNvPr id="529" name="Google Shape;529;p70"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7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Samantha</a:t>
            </a:r>
            <a:endParaRPr/>
          </a:p>
        </p:txBody>
      </p:sp>
      <p:sp>
        <p:nvSpPr>
          <p:cNvPr id="535" name="Google Shape;535;p7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the cafe closest to where she lives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Prioritizes convenience and saving time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Conceded that money/budgeting isn’t too much of a worry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Enjoys food and agency from cooking for self, but takes a lot of effort</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pic>
        <p:nvPicPr>
          <p:cNvPr id="536" name="Google Shape;536;p71"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Samantha</a:t>
            </a:r>
            <a:endParaRPr/>
          </a:p>
        </p:txBody>
      </p:sp>
      <p:sp>
        <p:nvSpPr>
          <p:cNvPr id="542" name="Google Shape;542;p7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the cafe closest to where she lives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Prioritizes convenience and saving time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Conceded that money/budgeting isn’t too much of a worry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Enjoys food and agency from cooking for self, but takes a lot of effort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Also gets food provided for her at her office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Started off good, but has started lacking in options </a:t>
            </a:r>
            <a:endParaRPr>
              <a:solidFill>
                <a:schemeClr val="dk1"/>
              </a:solidFill>
            </a:endParaRPr>
          </a:p>
          <a:p>
            <a:pPr indent="0" lvl="0" marL="914400" rtl="0" algn="l">
              <a:spcBef>
                <a:spcPts val="1200"/>
              </a:spcBef>
              <a:spcAft>
                <a:spcPts val="1200"/>
              </a:spcAft>
              <a:buNone/>
            </a:pPr>
            <a:r>
              <a:t/>
            </a:r>
            <a:endParaRPr>
              <a:solidFill>
                <a:schemeClr val="dk1"/>
              </a:solidFill>
            </a:endParaRPr>
          </a:p>
        </p:txBody>
      </p:sp>
      <p:pic>
        <p:nvPicPr>
          <p:cNvPr id="543" name="Google Shape;543;p72"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Samantha</a:t>
            </a:r>
            <a:endParaRPr/>
          </a:p>
        </p:txBody>
      </p:sp>
      <p:sp>
        <p:nvSpPr>
          <p:cNvPr id="549" name="Google Shape;549;p7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the cafe closest to where she lives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Prioritizes convenience and saving time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Conceded that money/budgeting isn’t too much of a worry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Enjoys food and agency from cooking for self, but takes a lot of effort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Also gets food provided for her at her office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Started off good, but has started lacking in options </a:t>
            </a:r>
            <a:endParaRPr>
              <a:solidFill>
                <a:schemeClr val="dk1"/>
              </a:solidFill>
            </a:endParaRPr>
          </a:p>
          <a:p>
            <a:pPr indent="-317500" lvl="1" marL="914400" rtl="0" algn="l">
              <a:spcBef>
                <a:spcPts val="0"/>
              </a:spcBef>
              <a:spcAft>
                <a:spcPts val="0"/>
              </a:spcAft>
              <a:buClr>
                <a:schemeClr val="dk1"/>
              </a:buClr>
              <a:buSzPts val="1400"/>
              <a:buChar char="○"/>
            </a:pPr>
            <a:r>
              <a:rPr b="1" lang="en">
                <a:solidFill>
                  <a:srgbClr val="F4CCCC"/>
                </a:solidFill>
              </a:rPr>
              <a:t>Contradiction: </a:t>
            </a:r>
            <a:r>
              <a:rPr lang="en">
                <a:solidFill>
                  <a:schemeClr val="dk1"/>
                </a:solidFill>
              </a:rPr>
              <a:t>Enjoys complexity in food given to her in the office, but is okay with simple recipes when she’s cooking for herself</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pic>
        <p:nvPicPr>
          <p:cNvPr id="550" name="Google Shape;550;p73"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7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Samantha</a:t>
            </a:r>
            <a:endParaRPr/>
          </a:p>
        </p:txBody>
      </p:sp>
      <p:sp>
        <p:nvSpPr>
          <p:cNvPr id="556" name="Google Shape;556;p7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Chose to conduct interview at the cafe closest to where she lives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Prioritizes convenience and saving time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Conceded that money/budgeting isn’t too much of a worry</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Enjoys food and agency from cooking for self, but takes a lot of effort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Also gets food provided for her at her office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Started off good, but has started lacking in options </a:t>
            </a:r>
            <a:endParaRPr>
              <a:solidFill>
                <a:schemeClr val="dk1"/>
              </a:solidFill>
            </a:endParaRPr>
          </a:p>
          <a:p>
            <a:pPr indent="-317500" lvl="1" marL="914400" rtl="0" algn="l">
              <a:spcBef>
                <a:spcPts val="0"/>
              </a:spcBef>
              <a:spcAft>
                <a:spcPts val="0"/>
              </a:spcAft>
              <a:buClr>
                <a:schemeClr val="dk1"/>
              </a:buClr>
              <a:buSzPts val="1400"/>
              <a:buChar char="○"/>
            </a:pPr>
            <a:r>
              <a:rPr b="1" lang="en">
                <a:solidFill>
                  <a:srgbClr val="F4CCCC"/>
                </a:solidFill>
              </a:rPr>
              <a:t>Contradiction: </a:t>
            </a:r>
            <a:r>
              <a:rPr lang="en">
                <a:solidFill>
                  <a:schemeClr val="dk1"/>
                </a:solidFill>
              </a:rPr>
              <a:t>Enjoys complexity in food given to her in the office, but is okay with simple recipes when she’s cooking for herself</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Sticks to eating out/going grocery shopping at places near her</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Found a few places that fit what she likes initially and has stuck to them</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Awkward/inconvenient for her to get food at different places </a:t>
            </a:r>
            <a:endParaRPr>
              <a:solidFill>
                <a:schemeClr val="dk1"/>
              </a:solidFill>
            </a:endParaRPr>
          </a:p>
        </p:txBody>
      </p:sp>
      <p:pic>
        <p:nvPicPr>
          <p:cNvPr id="557" name="Google Shape;557;p74"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7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Notes from </a:t>
            </a:r>
            <a:r>
              <a:rPr lang="en"/>
              <a:t>Samantha</a:t>
            </a:r>
            <a:endParaRPr/>
          </a:p>
        </p:txBody>
      </p:sp>
      <p:sp>
        <p:nvSpPr>
          <p:cNvPr id="563" name="Google Shape;563;p75"/>
          <p:cNvSpPr/>
          <p:nvPr/>
        </p:nvSpPr>
        <p:spPr>
          <a:xfrm flipH="1">
            <a:off x="459800" y="1673025"/>
            <a:ext cx="7550700" cy="2086800"/>
          </a:xfrm>
          <a:prstGeom prst="wedgeEllipseCallout">
            <a:avLst>
              <a:gd fmla="val -48395" name="adj1"/>
              <a:gd fmla="val 76557"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Merriweather"/>
                <a:ea typeface="Merriweather"/>
                <a:cs typeface="Merriweather"/>
                <a:sym typeface="Merriweather"/>
              </a:rPr>
              <a:t>“Cooking takes a LOT of time — getting groceries, cooking, cleaning, washing dishes, storing food — it adds up.” *</a:t>
            </a:r>
            <a:endParaRPr sz="2000">
              <a:latin typeface="Merriweather"/>
              <a:ea typeface="Merriweather"/>
              <a:cs typeface="Merriweather"/>
              <a:sym typeface="Merriweather"/>
            </a:endParaRPr>
          </a:p>
        </p:txBody>
      </p:sp>
      <p:pic>
        <p:nvPicPr>
          <p:cNvPr id="564" name="Google Shape;564;p75" title="Screenshot_2025-10-02_at_19.43.09-removebg-preview.png"/>
          <p:cNvPicPr preferRelativeResize="0"/>
          <p:nvPr/>
        </p:nvPicPr>
        <p:blipFill>
          <a:blip r:embed="rId3">
            <a:alphaModFix/>
          </a:blip>
          <a:stretch>
            <a:fillRect/>
          </a:stretch>
        </p:blipFill>
        <p:spPr>
          <a:xfrm>
            <a:off x="7772398" y="3922788"/>
            <a:ext cx="1371600" cy="1220724"/>
          </a:xfrm>
          <a:prstGeom prst="rect">
            <a:avLst/>
          </a:prstGeom>
          <a:noFill/>
          <a:ln>
            <a:noFill/>
          </a:ln>
        </p:spPr>
      </p:pic>
      <p:sp>
        <p:nvSpPr>
          <p:cNvPr id="565" name="Google Shape;565;p75"/>
          <p:cNvSpPr txBox="1"/>
          <p:nvPr/>
        </p:nvSpPr>
        <p:spPr>
          <a:xfrm>
            <a:off x="0" y="4743300"/>
            <a:ext cx="600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Merriweather"/>
                <a:ea typeface="Merriweather"/>
                <a:cs typeface="Merriweather"/>
                <a:sym typeface="Merriweather"/>
              </a:rPr>
              <a:t>* </a:t>
            </a:r>
            <a:r>
              <a:rPr lang="en">
                <a:solidFill>
                  <a:schemeClr val="dk1"/>
                </a:solidFill>
                <a:latin typeface="Merriweather"/>
                <a:ea typeface="Merriweather"/>
                <a:cs typeface="Merriweather"/>
                <a:sym typeface="Merriweather"/>
              </a:rPr>
              <a:t>Paraphrased</a:t>
            </a:r>
            <a:endParaRPr>
              <a:solidFill>
                <a:schemeClr val="dk1"/>
              </a:solidFill>
              <a:latin typeface="Merriweather"/>
              <a:ea typeface="Merriweather"/>
              <a:cs typeface="Merriweather"/>
              <a:sym typeface="Merriweathe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6"/>
          <p:cNvSpPr txBox="1"/>
          <p:nvPr>
            <p:ph type="title"/>
          </p:nvPr>
        </p:nvSpPr>
        <p:spPr>
          <a:xfrm>
            <a:off x="311700" y="433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Eaters with specific tastes can be isolated by meals or </a:t>
            </a:r>
            <a:r>
              <a:rPr lang="en" sz="2577"/>
              <a:t>groceries</a:t>
            </a:r>
            <a:r>
              <a:rPr lang="en" sz="2577"/>
              <a:t> they don’t have control over. </a:t>
            </a:r>
            <a:r>
              <a:rPr lang="en" sz="2577"/>
              <a:t>  </a:t>
            </a:r>
            <a:endParaRPr sz="2577"/>
          </a:p>
        </p:txBody>
      </p:sp>
      <p:pic>
        <p:nvPicPr>
          <p:cNvPr id="571" name="Google Shape;571;p76" title="Screenshot_2025-10-02_at_19.43.09-removebg-preview.png"/>
          <p:cNvPicPr preferRelativeResize="0"/>
          <p:nvPr/>
        </p:nvPicPr>
        <p:blipFill>
          <a:blip r:embed="rId3">
            <a:alphaModFix/>
          </a:blip>
          <a:stretch>
            <a:fillRect/>
          </a:stretch>
        </p:blipFill>
        <p:spPr>
          <a:xfrm>
            <a:off x="3886198" y="1961388"/>
            <a:ext cx="1371600" cy="122072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7"/>
          <p:cNvSpPr txBox="1"/>
          <p:nvPr>
            <p:ph type="title"/>
          </p:nvPr>
        </p:nvSpPr>
        <p:spPr>
          <a:xfrm>
            <a:off x="311700" y="433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Insight: </a:t>
            </a:r>
            <a:endParaRPr/>
          </a:p>
          <a:p>
            <a:pPr indent="0" lvl="0" marL="0" rtl="0" algn="ctr">
              <a:spcBef>
                <a:spcPts val="0"/>
              </a:spcBef>
              <a:spcAft>
                <a:spcPts val="0"/>
              </a:spcAft>
              <a:buNone/>
            </a:pPr>
            <a:r>
              <a:rPr lang="en" sz="2577"/>
              <a:t>Eaters with specific tastes can be isolated by meals or groceries they don’t have control over.   </a:t>
            </a:r>
            <a:endParaRPr sz="2577"/>
          </a:p>
        </p:txBody>
      </p:sp>
      <p:sp>
        <p:nvSpPr>
          <p:cNvPr id="577" name="Google Shape;577;p77"/>
          <p:cNvSpPr txBox="1"/>
          <p:nvPr/>
        </p:nvSpPr>
        <p:spPr>
          <a:xfrm>
            <a:off x="331050" y="3562125"/>
            <a:ext cx="84819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dk1"/>
                </a:solidFill>
                <a:latin typeface="Merriweather"/>
                <a:ea typeface="Merriweather"/>
                <a:cs typeface="Merriweather"/>
                <a:sym typeface="Merriweather"/>
              </a:rPr>
              <a:t>Need:</a:t>
            </a:r>
            <a:br>
              <a:rPr lang="en" sz="2600">
                <a:solidFill>
                  <a:schemeClr val="dk1"/>
                </a:solidFill>
                <a:latin typeface="Merriweather"/>
                <a:ea typeface="Merriweather"/>
                <a:cs typeface="Merriweather"/>
                <a:sym typeface="Merriweather"/>
              </a:rPr>
            </a:br>
            <a:r>
              <a:rPr lang="en" sz="2300">
                <a:solidFill>
                  <a:schemeClr val="dk1"/>
                </a:solidFill>
                <a:latin typeface="Merriweather"/>
                <a:ea typeface="Merriweather"/>
                <a:cs typeface="Merriweather"/>
                <a:sym typeface="Merriweather"/>
              </a:rPr>
              <a:t>Adults need access to food information that is reliable and constant, so they can make individual choices.</a:t>
            </a:r>
            <a:endParaRPr sz="2300"/>
          </a:p>
        </p:txBody>
      </p:sp>
      <p:pic>
        <p:nvPicPr>
          <p:cNvPr id="578" name="Google Shape;578;p77" title="Screenshot_2025-10-02_at_19.43.09-removebg-preview.png"/>
          <p:cNvPicPr preferRelativeResize="0"/>
          <p:nvPr/>
        </p:nvPicPr>
        <p:blipFill>
          <a:blip r:embed="rId3">
            <a:alphaModFix/>
          </a:blip>
          <a:stretch>
            <a:fillRect/>
          </a:stretch>
        </p:blipFill>
        <p:spPr>
          <a:xfrm>
            <a:off x="3886198" y="1961388"/>
            <a:ext cx="1371600" cy="122072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Connections, Observations, Findings </a:t>
            </a:r>
            <a:r>
              <a:rPr lang="en" sz="1800"/>
              <a:t>(Further Analysis)</a:t>
            </a:r>
            <a:endParaRPr sz="1800"/>
          </a:p>
        </p:txBody>
      </p:sp>
      <p:sp>
        <p:nvSpPr>
          <p:cNvPr id="584" name="Google Shape;584;p7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solidFill>
                  <a:schemeClr val="dk1"/>
                </a:solidFill>
              </a:rPr>
              <a:t>Our interviewees have systems that work… </a:t>
            </a:r>
            <a:r>
              <a:rPr b="1" i="1" lang="en">
                <a:solidFill>
                  <a:schemeClr val="dk1"/>
                </a:solidFill>
              </a:rPr>
              <a:t>BUT</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Potentially unideal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Relying on convenient / “easy” options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inability to explore as much as they would like</a:t>
            </a:r>
            <a:endParaRPr>
              <a:solidFill>
                <a:schemeClr val="dk1"/>
              </a:solidFill>
            </a:endParaRPr>
          </a:p>
          <a:p>
            <a:pPr indent="0" lvl="0" marL="13716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“Trial by fire”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Only way to learn/figure out what works is by first learning what </a:t>
            </a:r>
            <a:r>
              <a:rPr b="1" i="1" lang="en">
                <a:solidFill>
                  <a:schemeClr val="dk1"/>
                </a:solidFill>
              </a:rPr>
              <a:t>doesn’t </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Often lacked resources/ability to learn this in safe, controlled environments</a:t>
            </a:r>
            <a:r>
              <a:rPr b="1" i="1" lang="en">
                <a:solidFill>
                  <a:schemeClr val="dk1"/>
                </a:solidFill>
              </a:rPr>
              <a:t> </a:t>
            </a:r>
            <a:endParaRPr b="1">
              <a:solidFill>
                <a:schemeClr val="dk1"/>
              </a:solidFill>
            </a:endParaRPr>
          </a:p>
          <a:p>
            <a:pPr indent="0" lvl="0" marL="914400" rtl="0" algn="l">
              <a:spcBef>
                <a:spcPts val="1200"/>
              </a:spcBef>
              <a:spcAft>
                <a:spcPts val="0"/>
              </a:spcAft>
              <a:buNone/>
            </a:pPr>
            <a:r>
              <a:t/>
            </a:r>
            <a:endParaRPr b="1" i="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Enjoy their autonomy (and doing pretty well for themselves)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(Don’t need a full-180° transformation!)</a:t>
            </a:r>
            <a:endParaRPr>
              <a:solidFill>
                <a:schemeClr val="dk1"/>
              </a:solidFill>
            </a:endParaRPr>
          </a:p>
        </p:txBody>
      </p:sp>
      <p:sp>
        <p:nvSpPr>
          <p:cNvPr id="585" name="Google Shape;585;p78"/>
          <p:cNvSpPr/>
          <p:nvPr/>
        </p:nvSpPr>
        <p:spPr>
          <a:xfrm>
            <a:off x="178375" y="4185675"/>
            <a:ext cx="8002200" cy="6990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86" name="Google Shape;586;p78"/>
          <p:cNvSpPr/>
          <p:nvPr/>
        </p:nvSpPr>
        <p:spPr>
          <a:xfrm>
            <a:off x="393625" y="1235900"/>
            <a:ext cx="7571700" cy="35442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Connections, Observations, Findings </a:t>
            </a:r>
            <a:r>
              <a:rPr lang="en" sz="1800"/>
              <a:t>(Further Analysis)</a:t>
            </a:r>
            <a:endParaRPr sz="1800"/>
          </a:p>
        </p:txBody>
      </p:sp>
      <p:sp>
        <p:nvSpPr>
          <p:cNvPr id="592" name="Google Shape;592;p7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solidFill>
                  <a:schemeClr val="dk1"/>
                </a:solidFill>
              </a:rPr>
              <a:t>Our interviewees have systems that work… </a:t>
            </a:r>
            <a:r>
              <a:rPr b="1" i="1" lang="en">
                <a:solidFill>
                  <a:schemeClr val="dk1"/>
                </a:solidFill>
              </a:rPr>
              <a:t>BUT</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Potentially unideal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Relying on convenient / “easy” options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inability to explore as much as they would like</a:t>
            </a:r>
            <a:endParaRPr>
              <a:solidFill>
                <a:schemeClr val="dk1"/>
              </a:solidFill>
            </a:endParaRPr>
          </a:p>
          <a:p>
            <a:pPr indent="0" lvl="0" marL="13716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“Trial by fire”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Only way to learn/figure out what works is by first learning what </a:t>
            </a:r>
            <a:r>
              <a:rPr b="1" i="1" lang="en">
                <a:solidFill>
                  <a:schemeClr val="dk1"/>
                </a:solidFill>
              </a:rPr>
              <a:t>doesn’t </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Often lacked resources/ability to learn this in safe, controlled environments</a:t>
            </a:r>
            <a:r>
              <a:rPr b="1" i="1" lang="en">
                <a:solidFill>
                  <a:schemeClr val="dk1"/>
                </a:solidFill>
              </a:rPr>
              <a:t> </a:t>
            </a:r>
            <a:endParaRPr b="1">
              <a:solidFill>
                <a:schemeClr val="dk1"/>
              </a:solidFill>
            </a:endParaRPr>
          </a:p>
          <a:p>
            <a:pPr indent="0" lvl="0" marL="914400" rtl="0" algn="l">
              <a:spcBef>
                <a:spcPts val="1200"/>
              </a:spcBef>
              <a:spcAft>
                <a:spcPts val="0"/>
              </a:spcAft>
              <a:buNone/>
            </a:pPr>
            <a:r>
              <a:t/>
            </a:r>
            <a:endParaRPr b="1" i="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Enjoy their autonomy (and doing pretty well for themselves)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(Don’t need a full-180° transformation!)</a:t>
            </a:r>
            <a:endParaRPr>
              <a:solidFill>
                <a:schemeClr val="dk1"/>
              </a:solidFill>
            </a:endParaRPr>
          </a:p>
        </p:txBody>
      </p:sp>
      <p:sp>
        <p:nvSpPr>
          <p:cNvPr id="593" name="Google Shape;593;p79"/>
          <p:cNvSpPr/>
          <p:nvPr/>
        </p:nvSpPr>
        <p:spPr>
          <a:xfrm>
            <a:off x="178375" y="4185675"/>
            <a:ext cx="8002200" cy="6990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594" name="Google Shape;594;p79"/>
          <p:cNvSpPr/>
          <p:nvPr/>
        </p:nvSpPr>
        <p:spPr>
          <a:xfrm>
            <a:off x="393625" y="1508525"/>
            <a:ext cx="7571700" cy="32715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8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Connections, Observations, Findings </a:t>
            </a:r>
            <a:r>
              <a:rPr lang="en" sz="1800"/>
              <a:t>(Further Analysis)</a:t>
            </a:r>
            <a:endParaRPr sz="1800"/>
          </a:p>
        </p:txBody>
      </p:sp>
      <p:sp>
        <p:nvSpPr>
          <p:cNvPr id="600" name="Google Shape;600;p8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solidFill>
                  <a:schemeClr val="dk1"/>
                </a:solidFill>
              </a:rPr>
              <a:t>Our interviewees have systems that work… </a:t>
            </a:r>
            <a:r>
              <a:rPr b="1" i="1" lang="en">
                <a:solidFill>
                  <a:schemeClr val="dk1"/>
                </a:solidFill>
              </a:rPr>
              <a:t>BUT</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Potentially unideal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Relying on convenient / “easy” options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inability to explore as much as they would like</a:t>
            </a:r>
            <a:endParaRPr>
              <a:solidFill>
                <a:schemeClr val="dk1"/>
              </a:solidFill>
            </a:endParaRPr>
          </a:p>
          <a:p>
            <a:pPr indent="0" lvl="0" marL="13716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“Trial by fire”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Only way to learn/figure out what works is by first learning what </a:t>
            </a:r>
            <a:r>
              <a:rPr b="1" i="1" lang="en">
                <a:solidFill>
                  <a:schemeClr val="dk1"/>
                </a:solidFill>
              </a:rPr>
              <a:t>doesn’t </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Often lacked resources/ability to learn this in safe, controlled environments</a:t>
            </a:r>
            <a:r>
              <a:rPr b="1" i="1" lang="en">
                <a:solidFill>
                  <a:schemeClr val="dk1"/>
                </a:solidFill>
              </a:rPr>
              <a:t> </a:t>
            </a:r>
            <a:endParaRPr b="1">
              <a:solidFill>
                <a:schemeClr val="dk1"/>
              </a:solidFill>
            </a:endParaRPr>
          </a:p>
          <a:p>
            <a:pPr indent="0" lvl="0" marL="914400" rtl="0" algn="l">
              <a:spcBef>
                <a:spcPts val="1200"/>
              </a:spcBef>
              <a:spcAft>
                <a:spcPts val="0"/>
              </a:spcAft>
              <a:buNone/>
            </a:pPr>
            <a:r>
              <a:t/>
            </a:r>
            <a:endParaRPr b="1" i="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Enjoy their autonomy (and doing pretty well for themselves)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(Don’t need a full-180° transformation!)</a:t>
            </a:r>
            <a:endParaRPr>
              <a:solidFill>
                <a:schemeClr val="dk1"/>
              </a:solidFill>
            </a:endParaRPr>
          </a:p>
        </p:txBody>
      </p:sp>
      <p:sp>
        <p:nvSpPr>
          <p:cNvPr id="601" name="Google Shape;601;p80"/>
          <p:cNvSpPr/>
          <p:nvPr/>
        </p:nvSpPr>
        <p:spPr>
          <a:xfrm>
            <a:off x="178375" y="4185675"/>
            <a:ext cx="8002200" cy="6990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02" name="Google Shape;602;p80"/>
          <p:cNvSpPr/>
          <p:nvPr/>
        </p:nvSpPr>
        <p:spPr>
          <a:xfrm>
            <a:off x="393625" y="2571750"/>
            <a:ext cx="7571700" cy="22083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8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Connections, Observations, Findings </a:t>
            </a:r>
            <a:r>
              <a:rPr lang="en" sz="1800"/>
              <a:t>(Further Analysis)</a:t>
            </a:r>
            <a:endParaRPr sz="1800"/>
          </a:p>
        </p:txBody>
      </p:sp>
      <p:sp>
        <p:nvSpPr>
          <p:cNvPr id="608" name="Google Shape;608;p8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solidFill>
                  <a:schemeClr val="dk1"/>
                </a:solidFill>
              </a:rPr>
              <a:t>Our interviewees have systems that work… </a:t>
            </a:r>
            <a:r>
              <a:rPr b="1" i="1" lang="en">
                <a:solidFill>
                  <a:schemeClr val="dk1"/>
                </a:solidFill>
              </a:rPr>
              <a:t>BUT</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Potentially unideal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Relying on convenient / “easy” options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inability to explore as much as they would like</a:t>
            </a:r>
            <a:endParaRPr>
              <a:solidFill>
                <a:schemeClr val="dk1"/>
              </a:solidFill>
            </a:endParaRPr>
          </a:p>
          <a:p>
            <a:pPr indent="0" lvl="0" marL="13716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“Trial by fire”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Only way to learn/figure out what works is by first learning what </a:t>
            </a:r>
            <a:r>
              <a:rPr b="1" i="1" lang="en">
                <a:solidFill>
                  <a:schemeClr val="dk1"/>
                </a:solidFill>
              </a:rPr>
              <a:t>doesn’t </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Often lacked resources/ability to learn this in safe, controlled environments</a:t>
            </a:r>
            <a:r>
              <a:rPr b="1" i="1" lang="en">
                <a:solidFill>
                  <a:schemeClr val="dk1"/>
                </a:solidFill>
              </a:rPr>
              <a:t> </a:t>
            </a:r>
            <a:endParaRPr b="1">
              <a:solidFill>
                <a:schemeClr val="dk1"/>
              </a:solidFill>
            </a:endParaRPr>
          </a:p>
          <a:p>
            <a:pPr indent="0" lvl="0" marL="914400" rtl="0" algn="l">
              <a:spcBef>
                <a:spcPts val="1200"/>
              </a:spcBef>
              <a:spcAft>
                <a:spcPts val="0"/>
              </a:spcAft>
              <a:buNone/>
            </a:pPr>
            <a:r>
              <a:t/>
            </a:r>
            <a:endParaRPr b="1" i="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Enjoy their autonomy (and doing pretty well for themselves)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(Don’t need a full-180° transformation!)</a:t>
            </a:r>
            <a:endParaRPr>
              <a:solidFill>
                <a:schemeClr val="dk1"/>
              </a:solidFill>
            </a:endParaRPr>
          </a:p>
        </p:txBody>
      </p:sp>
      <p:sp>
        <p:nvSpPr>
          <p:cNvPr id="609" name="Google Shape;609;p81"/>
          <p:cNvSpPr/>
          <p:nvPr/>
        </p:nvSpPr>
        <p:spPr>
          <a:xfrm>
            <a:off x="178375" y="4185675"/>
            <a:ext cx="8002200" cy="6990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
        <p:nvSpPr>
          <p:cNvPr id="610" name="Google Shape;610;p81"/>
          <p:cNvSpPr/>
          <p:nvPr/>
        </p:nvSpPr>
        <p:spPr>
          <a:xfrm>
            <a:off x="393625" y="3707675"/>
            <a:ext cx="7571700" cy="1072500"/>
          </a:xfrm>
          <a:prstGeom prst="rect">
            <a:avLst/>
          </a:prstGeom>
          <a:solidFill>
            <a:srgbClr val="2121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8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Connections, Observations, Findings </a:t>
            </a:r>
            <a:r>
              <a:rPr lang="en" sz="1800"/>
              <a:t>(Further Analysis)</a:t>
            </a:r>
            <a:endParaRPr sz="1800"/>
          </a:p>
        </p:txBody>
      </p:sp>
      <p:sp>
        <p:nvSpPr>
          <p:cNvPr id="616" name="Google Shape;616;p8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solidFill>
                  <a:schemeClr val="dk1"/>
                </a:solidFill>
              </a:rPr>
              <a:t>Our interviewees have systems that work… </a:t>
            </a:r>
            <a:r>
              <a:rPr b="1" i="1" lang="en">
                <a:solidFill>
                  <a:schemeClr val="dk1"/>
                </a:solidFill>
              </a:rPr>
              <a:t>BUT</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Potentially unideal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Relying on convenient / “easy” options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inability to explore as much as they would like</a:t>
            </a:r>
            <a:endParaRPr>
              <a:solidFill>
                <a:schemeClr val="dk1"/>
              </a:solidFill>
            </a:endParaRPr>
          </a:p>
          <a:p>
            <a:pPr indent="0" lvl="0" marL="13716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“Trial by fire”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Only way to learn/figure out what works is by first learning what </a:t>
            </a:r>
            <a:r>
              <a:rPr b="1" i="1" lang="en">
                <a:solidFill>
                  <a:schemeClr val="dk1"/>
                </a:solidFill>
              </a:rPr>
              <a:t>doesn’t </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Often lacked resources/ability to learn this in safe, controlled environments</a:t>
            </a:r>
            <a:r>
              <a:rPr b="1" i="1" lang="en">
                <a:solidFill>
                  <a:schemeClr val="dk1"/>
                </a:solidFill>
              </a:rPr>
              <a:t> </a:t>
            </a:r>
            <a:endParaRPr b="1">
              <a:solidFill>
                <a:schemeClr val="dk1"/>
              </a:solidFill>
            </a:endParaRPr>
          </a:p>
          <a:p>
            <a:pPr indent="0" lvl="0" marL="914400" rtl="0" algn="l">
              <a:spcBef>
                <a:spcPts val="1200"/>
              </a:spcBef>
              <a:spcAft>
                <a:spcPts val="0"/>
              </a:spcAft>
              <a:buNone/>
            </a:pPr>
            <a:r>
              <a:t/>
            </a:r>
            <a:endParaRPr b="1" i="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Enjoy their autonomy (and doing pretty well for themselves)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(Don’t need a full-180° transformation!)</a:t>
            </a:r>
            <a:endParaRPr>
              <a:solidFill>
                <a:schemeClr val="dk1"/>
              </a:solidFill>
            </a:endParaRPr>
          </a:p>
        </p:txBody>
      </p:sp>
      <p:sp>
        <p:nvSpPr>
          <p:cNvPr id="617" name="Google Shape;617;p82"/>
          <p:cNvSpPr/>
          <p:nvPr/>
        </p:nvSpPr>
        <p:spPr>
          <a:xfrm>
            <a:off x="178375" y="4176350"/>
            <a:ext cx="8002200" cy="708300"/>
          </a:xfrm>
          <a:prstGeom prst="rect">
            <a:avLst/>
          </a:prstGeom>
          <a:solidFill>
            <a:srgbClr val="212121"/>
          </a:solidFill>
          <a:ln cap="flat" cmpd="sng" w="9525">
            <a:solidFill>
              <a:srgbClr val="2121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Connections, Observations, Findings </a:t>
            </a:r>
            <a:r>
              <a:rPr lang="en" sz="1800"/>
              <a:t>(Further Analysis)</a:t>
            </a:r>
            <a:endParaRPr sz="1800"/>
          </a:p>
        </p:txBody>
      </p:sp>
      <p:sp>
        <p:nvSpPr>
          <p:cNvPr id="623" name="Google Shape;623;p8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solidFill>
                  <a:schemeClr val="dk1"/>
                </a:solidFill>
              </a:rPr>
              <a:t>Our interviewees have systems that work… </a:t>
            </a:r>
            <a:r>
              <a:rPr b="1" i="1" lang="en">
                <a:solidFill>
                  <a:schemeClr val="dk1"/>
                </a:solidFill>
              </a:rPr>
              <a:t>BUT</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Potentially unideal</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Relying on convenient / “easy” options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inability to explore as much as they would like</a:t>
            </a:r>
            <a:endParaRPr>
              <a:solidFill>
                <a:schemeClr val="dk1"/>
              </a:solidFill>
            </a:endParaRPr>
          </a:p>
          <a:p>
            <a:pPr indent="0" lvl="0" marL="13716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“Trial by fire”</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Only way to learn/figure out what works is by first learning what </a:t>
            </a:r>
            <a:r>
              <a:rPr b="1" i="1" lang="en">
                <a:solidFill>
                  <a:schemeClr val="dk1"/>
                </a:solidFill>
              </a:rPr>
              <a:t>doesn’t </a:t>
            </a:r>
            <a:endParaRPr b="1"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Often lacked resources/ability to learn this in safe, controlled environments</a:t>
            </a:r>
            <a:r>
              <a:rPr b="1" i="1" lang="en">
                <a:solidFill>
                  <a:schemeClr val="dk1"/>
                </a:solidFill>
              </a:rPr>
              <a:t> </a:t>
            </a:r>
            <a:endParaRPr b="1">
              <a:solidFill>
                <a:schemeClr val="dk1"/>
              </a:solidFill>
            </a:endParaRPr>
          </a:p>
          <a:p>
            <a:pPr indent="0" lvl="0" marL="914400" rtl="0" algn="l">
              <a:spcBef>
                <a:spcPts val="1200"/>
              </a:spcBef>
              <a:spcAft>
                <a:spcPts val="0"/>
              </a:spcAft>
              <a:buNone/>
            </a:pPr>
            <a:r>
              <a:t/>
            </a:r>
            <a:endParaRPr b="1" i="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Enjoy their autonomy (and doing pretty well for themselves)</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(Don’t need a full-180° transformation!)</a:t>
            </a:r>
            <a:endParaRPr>
              <a:solidFill>
                <a:schemeClr val="dk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8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What’s next?</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What’s next?</a:t>
            </a:r>
            <a:endParaRPr sz="1800"/>
          </a:p>
        </p:txBody>
      </p:sp>
      <p:sp>
        <p:nvSpPr>
          <p:cNvPr id="634" name="Google Shape;634;p8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Interviewees are willing to try new things </a:t>
            </a:r>
            <a:r>
              <a:rPr b="1" i="1" lang="en">
                <a:solidFill>
                  <a:schemeClr val="dk1"/>
                </a:solidFill>
              </a:rPr>
              <a:t>within reason</a:t>
            </a:r>
            <a:endParaRPr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Anything we create for them should ideally feel easy/seamless</a:t>
            </a:r>
            <a:endParaRPr>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What’s next?</a:t>
            </a:r>
            <a:endParaRPr sz="1800"/>
          </a:p>
        </p:txBody>
      </p:sp>
      <p:sp>
        <p:nvSpPr>
          <p:cNvPr id="640" name="Google Shape;640;p8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Interviewees are willing to try new things </a:t>
            </a:r>
            <a:r>
              <a:rPr b="1" i="1" lang="en">
                <a:solidFill>
                  <a:schemeClr val="dk1"/>
                </a:solidFill>
              </a:rPr>
              <a:t>within reason</a:t>
            </a:r>
            <a:endParaRPr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Anything we create for them should ideally feel easy/seamless</a:t>
            </a:r>
            <a:endParaRPr>
              <a:solidFill>
                <a:schemeClr val="dk1"/>
              </a:solidFill>
            </a:endParaRPr>
          </a:p>
          <a:p>
            <a:pPr indent="0" lvl="0" marL="9144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Interviewees focused on idea of “struggle at first, then adapt”</a:t>
            </a:r>
            <a:endParaRPr>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What’s next?</a:t>
            </a:r>
            <a:endParaRPr sz="1800"/>
          </a:p>
        </p:txBody>
      </p:sp>
      <p:sp>
        <p:nvSpPr>
          <p:cNvPr id="646" name="Google Shape;646;p8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Interviewees are willing to try new things </a:t>
            </a:r>
            <a:r>
              <a:rPr b="1" i="1" lang="en">
                <a:solidFill>
                  <a:schemeClr val="dk1"/>
                </a:solidFill>
              </a:rPr>
              <a:t>within reason</a:t>
            </a:r>
            <a:endParaRPr i="1">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Anything we create for them should ideally feel easy/seamless</a:t>
            </a:r>
            <a:endParaRPr>
              <a:solidFill>
                <a:schemeClr val="dk1"/>
              </a:solidFill>
            </a:endParaRPr>
          </a:p>
          <a:p>
            <a:pPr indent="0" lvl="0" marL="9144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Interviewees focused on idea of “struggle at first, then adapt”</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Potential A2 interview questions:</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“Describe an experience while living independently where you handled a difficult problem. Would you have done anything differently?”</a:t>
            </a:r>
            <a:endParaRPr>
              <a:solidFill>
                <a:schemeClr val="dk1"/>
              </a:solidFill>
            </a:endParaRPr>
          </a:p>
          <a:p>
            <a:pPr indent="-317500" lvl="2" marL="1371600" rtl="0" algn="l">
              <a:spcBef>
                <a:spcPts val="0"/>
              </a:spcBef>
              <a:spcAft>
                <a:spcPts val="0"/>
              </a:spcAft>
              <a:buClr>
                <a:schemeClr val="dk1"/>
              </a:buClr>
              <a:buSzPts val="1400"/>
              <a:buChar char="■"/>
            </a:pPr>
            <a:r>
              <a:rPr lang="en">
                <a:solidFill>
                  <a:schemeClr val="dk1"/>
                </a:solidFill>
              </a:rPr>
              <a:t>“When you have questions about navigating living independently, how do you seek answers (ie. from who/what resources)?”</a:t>
            </a:r>
            <a:endParaRPr>
              <a:solidFill>
                <a:schemeClr val="dk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8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sz="1800"/>
          </a:p>
        </p:txBody>
      </p:sp>
      <p:pic>
        <p:nvPicPr>
          <p:cNvPr id="652" name="Google Shape;652;p88" title="mayowa.jpg"/>
          <p:cNvPicPr preferRelativeResize="0"/>
          <p:nvPr/>
        </p:nvPicPr>
        <p:blipFill rotWithShape="1">
          <a:blip r:embed="rId3">
            <a:alphaModFix/>
          </a:blip>
          <a:srcRect b="0" l="10925" r="10925" t="0"/>
          <a:stretch/>
        </p:blipFill>
        <p:spPr>
          <a:xfrm>
            <a:off x="875320" y="2191550"/>
            <a:ext cx="1700700" cy="2176200"/>
          </a:xfrm>
          <a:prstGeom prst="roundRect">
            <a:avLst>
              <a:gd fmla="val 16667" name="adj"/>
            </a:avLst>
          </a:prstGeom>
          <a:noFill/>
          <a:ln>
            <a:noFill/>
          </a:ln>
        </p:spPr>
      </p:pic>
      <p:grpSp>
        <p:nvGrpSpPr>
          <p:cNvPr id="653" name="Google Shape;653;p88"/>
          <p:cNvGrpSpPr/>
          <p:nvPr/>
        </p:nvGrpSpPr>
        <p:grpSpPr>
          <a:xfrm>
            <a:off x="945696" y="1385357"/>
            <a:ext cx="7252588" cy="566180"/>
            <a:chOff x="962025" y="1239000"/>
            <a:chExt cx="5752827" cy="449100"/>
          </a:xfrm>
        </p:grpSpPr>
        <p:sp>
          <p:nvSpPr>
            <p:cNvPr id="654" name="Google Shape;654;p88"/>
            <p:cNvSpPr txBox="1"/>
            <p:nvPr/>
          </p:nvSpPr>
          <p:spPr>
            <a:xfrm>
              <a:off x="962025"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None/>
              </a:pPr>
              <a:r>
                <a:rPr lang="en" sz="1764">
                  <a:solidFill>
                    <a:schemeClr val="dk1"/>
                  </a:solidFill>
                  <a:latin typeface="Libre Baskerville"/>
                  <a:ea typeface="Libre Baskerville"/>
                  <a:cs typeface="Libre Baskerville"/>
                  <a:sym typeface="Libre Baskerville"/>
                </a:rPr>
                <a:t>Mayowa Adesina</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None/>
              </a:pPr>
              <a:r>
                <a:rPr lang="en" sz="1664">
                  <a:solidFill>
                    <a:schemeClr val="dk1"/>
                  </a:solidFill>
                  <a:latin typeface="Libre Baskerville"/>
                  <a:ea typeface="Libre Baskerville"/>
                  <a:cs typeface="Libre Baskerville"/>
                  <a:sym typeface="Libre Baskerville"/>
                </a:rPr>
                <a:t>(</a:t>
              </a:r>
              <a:r>
                <a:rPr lang="en" sz="1564">
                  <a:solidFill>
                    <a:schemeClr val="dk1"/>
                  </a:solidFill>
                  <a:latin typeface="Libre Baskerville"/>
                  <a:ea typeface="Libre Baskerville"/>
                  <a:cs typeface="Libre Baskerville"/>
                  <a:sym typeface="Libre Baskerville"/>
                </a:rPr>
                <a:t>mayowa13@)</a:t>
              </a:r>
              <a:endParaRPr sz="1564">
                <a:solidFill>
                  <a:schemeClr val="dk1"/>
                </a:solidFill>
                <a:latin typeface="Libre Baskerville"/>
                <a:ea typeface="Libre Baskerville"/>
                <a:cs typeface="Libre Baskerville"/>
                <a:sym typeface="Libre Baskerville"/>
              </a:endParaRPr>
            </a:p>
          </p:txBody>
        </p:sp>
        <p:sp>
          <p:nvSpPr>
            <p:cNvPr id="655" name="Google Shape;655;p88"/>
            <p:cNvSpPr txBox="1"/>
            <p:nvPr/>
          </p:nvSpPr>
          <p:spPr>
            <a:xfrm>
              <a:off x="2429134"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Esaw</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Adhana</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550">
                  <a:solidFill>
                    <a:schemeClr val="dk1"/>
                  </a:solidFill>
                  <a:latin typeface="Libre Baskerville"/>
                  <a:ea typeface="Libre Baskerville"/>
                  <a:cs typeface="Libre Baskerville"/>
                  <a:sym typeface="Libre Baskerville"/>
                </a:rPr>
                <a:t>(eadhana@)</a:t>
              </a:r>
              <a:endParaRPr sz="1550">
                <a:solidFill>
                  <a:schemeClr val="dk1"/>
                </a:solidFill>
                <a:latin typeface="Libre Baskerville"/>
                <a:ea typeface="Libre Baskerville"/>
                <a:cs typeface="Libre Baskerville"/>
                <a:sym typeface="Libre Baskerville"/>
              </a:endParaRPr>
            </a:p>
          </p:txBody>
        </p:sp>
        <p:sp>
          <p:nvSpPr>
            <p:cNvPr id="656" name="Google Shape;656;p88"/>
            <p:cNvSpPr txBox="1"/>
            <p:nvPr/>
          </p:nvSpPr>
          <p:spPr>
            <a:xfrm>
              <a:off x="3896243"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Butch</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Nasser</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550">
                  <a:solidFill>
                    <a:schemeClr val="dk1"/>
                  </a:solidFill>
                  <a:latin typeface="Libre Baskerville"/>
                  <a:ea typeface="Libre Baskerville"/>
                  <a:cs typeface="Libre Baskerville"/>
                  <a:sym typeface="Libre Baskerville"/>
                </a:rPr>
                <a:t>(ban@)</a:t>
              </a:r>
              <a:endParaRPr sz="1550">
                <a:solidFill>
                  <a:schemeClr val="dk1"/>
                </a:solidFill>
                <a:latin typeface="Libre Baskerville"/>
                <a:ea typeface="Libre Baskerville"/>
                <a:cs typeface="Libre Baskerville"/>
                <a:sym typeface="Libre Baskerville"/>
              </a:endParaRPr>
            </a:p>
          </p:txBody>
        </p:sp>
        <p:sp>
          <p:nvSpPr>
            <p:cNvPr id="657" name="Google Shape;657;p88"/>
            <p:cNvSpPr txBox="1"/>
            <p:nvPr/>
          </p:nvSpPr>
          <p:spPr>
            <a:xfrm>
              <a:off x="5363352" y="1239000"/>
              <a:ext cx="1351500" cy="449100"/>
            </a:xfrm>
            <a:prstGeom prst="rect">
              <a:avLst/>
            </a:prstGeom>
            <a:noFill/>
            <a:ln>
              <a:noFill/>
            </a:ln>
          </p:spPr>
          <p:txBody>
            <a:bodyPr anchorCtr="0" anchor="t" bIns="0" lIns="115250" spcFirstLastPara="1" rIns="115250" wrap="square" tIns="0">
              <a:noAutofit/>
            </a:bodyPr>
            <a:lstStyle/>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Tina</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764">
                  <a:solidFill>
                    <a:schemeClr val="dk1"/>
                  </a:solidFill>
                  <a:latin typeface="Libre Baskerville"/>
                  <a:ea typeface="Libre Baskerville"/>
                  <a:cs typeface="Libre Baskerville"/>
                  <a:sym typeface="Libre Baskerville"/>
                </a:rPr>
                <a:t>Zheng</a:t>
              </a:r>
              <a:endParaRPr sz="1764">
                <a:solidFill>
                  <a:schemeClr val="dk1"/>
                </a:solidFill>
                <a:latin typeface="Libre Baskerville"/>
                <a:ea typeface="Libre Baskerville"/>
                <a:cs typeface="Libre Baskerville"/>
                <a:sym typeface="Libre Baskerville"/>
              </a:endParaRPr>
            </a:p>
            <a:p>
              <a:pPr indent="0" lvl="0" marL="0" rtl="0" algn="l">
                <a:spcBef>
                  <a:spcPts val="0"/>
                </a:spcBef>
                <a:spcAft>
                  <a:spcPts val="0"/>
                </a:spcAft>
                <a:buClr>
                  <a:schemeClr val="dk1"/>
                </a:buClr>
                <a:buSzPts val="1387"/>
                <a:buFont typeface="Arial"/>
                <a:buNone/>
              </a:pPr>
              <a:r>
                <a:rPr lang="en" sz="1550">
                  <a:solidFill>
                    <a:schemeClr val="dk1"/>
                  </a:solidFill>
                  <a:latin typeface="Libre Baskerville"/>
                  <a:ea typeface="Libre Baskerville"/>
                  <a:cs typeface="Libre Baskerville"/>
                  <a:sym typeface="Libre Baskerville"/>
                </a:rPr>
                <a:t>(zhengti@)</a:t>
              </a:r>
              <a:endParaRPr sz="1550">
                <a:solidFill>
                  <a:schemeClr val="dk1"/>
                </a:solidFill>
                <a:latin typeface="Libre Baskerville"/>
                <a:ea typeface="Libre Baskerville"/>
                <a:cs typeface="Libre Baskerville"/>
                <a:sym typeface="Libre Baskerville"/>
              </a:endParaRPr>
            </a:p>
          </p:txBody>
        </p:sp>
      </p:grpSp>
      <p:pic>
        <p:nvPicPr>
          <p:cNvPr id="658" name="Google Shape;658;p88" title="Screenshot 2023-11-07 195533.png"/>
          <p:cNvPicPr preferRelativeResize="0"/>
          <p:nvPr/>
        </p:nvPicPr>
        <p:blipFill rotWithShape="1">
          <a:blip r:embed="rId4">
            <a:alphaModFix/>
          </a:blip>
          <a:srcRect b="-1706" l="25084" r="21235" t="-1716"/>
          <a:stretch/>
        </p:blipFill>
        <p:spPr>
          <a:xfrm>
            <a:off x="2772870" y="2191550"/>
            <a:ext cx="1700700" cy="2176200"/>
          </a:xfrm>
          <a:prstGeom prst="roundRect">
            <a:avLst>
              <a:gd fmla="val 16667" name="adj"/>
            </a:avLst>
          </a:prstGeom>
          <a:noFill/>
          <a:ln>
            <a:noFill/>
          </a:ln>
        </p:spPr>
      </p:pic>
      <p:pic>
        <p:nvPicPr>
          <p:cNvPr id="659" name="Google Shape;659;p88" title="butch.jpg"/>
          <p:cNvPicPr preferRelativeResize="0"/>
          <p:nvPr/>
        </p:nvPicPr>
        <p:blipFill rotWithShape="1">
          <a:blip r:embed="rId5">
            <a:alphaModFix/>
          </a:blip>
          <a:srcRect b="0" l="10925" r="10925" t="0"/>
          <a:stretch/>
        </p:blipFill>
        <p:spPr>
          <a:xfrm>
            <a:off x="4670420" y="2191550"/>
            <a:ext cx="1700700" cy="2176200"/>
          </a:xfrm>
          <a:prstGeom prst="roundRect">
            <a:avLst>
              <a:gd fmla="val 16667" name="adj"/>
            </a:avLst>
          </a:prstGeom>
          <a:noFill/>
          <a:ln>
            <a:noFill/>
          </a:ln>
        </p:spPr>
      </p:pic>
      <p:pic>
        <p:nvPicPr>
          <p:cNvPr id="660" name="Google Shape;660;p88" title="tina.jpg"/>
          <p:cNvPicPr preferRelativeResize="0"/>
          <p:nvPr/>
        </p:nvPicPr>
        <p:blipFill rotWithShape="1">
          <a:blip r:embed="rId6">
            <a:alphaModFix/>
          </a:blip>
          <a:srcRect b="0" l="10925" r="10925" t="0"/>
          <a:stretch/>
        </p:blipFill>
        <p:spPr>
          <a:xfrm>
            <a:off x="6567970" y="2191550"/>
            <a:ext cx="1700700" cy="2176200"/>
          </a:xfrm>
          <a:prstGeom prst="roundRect">
            <a:avLst>
              <a:gd fmla="val 16667" name="adj"/>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8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Appendix</a:t>
            </a:r>
            <a:endParaRPr sz="18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pic>
        <p:nvPicPr>
          <p:cNvPr id="670" name="Google Shape;670;p90" title="Nora Empathy Map (1).jpg"/>
          <p:cNvPicPr preferRelativeResize="0"/>
          <p:nvPr/>
        </p:nvPicPr>
        <p:blipFill>
          <a:blip r:embed="rId3">
            <a:alphaModFix/>
          </a:blip>
          <a:stretch>
            <a:fillRect/>
          </a:stretch>
        </p:blipFill>
        <p:spPr>
          <a:xfrm>
            <a:off x="1539663" y="152400"/>
            <a:ext cx="6064666" cy="4838703"/>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91" title="Lucy Empathy Map.jpg"/>
          <p:cNvPicPr preferRelativeResize="0"/>
          <p:nvPr/>
        </p:nvPicPr>
        <p:blipFill>
          <a:blip r:embed="rId3">
            <a:alphaModFix/>
          </a:blip>
          <a:stretch>
            <a:fillRect/>
          </a:stretch>
        </p:blipFill>
        <p:spPr>
          <a:xfrm>
            <a:off x="1532225" y="152400"/>
            <a:ext cx="6079544" cy="48387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pic>
        <p:nvPicPr>
          <p:cNvPr id="680" name="Google Shape;680;p92" title="Samantha Empathy Map (1).jpg"/>
          <p:cNvPicPr preferRelativeResize="0"/>
          <p:nvPr/>
        </p:nvPicPr>
        <p:blipFill>
          <a:blip r:embed="rId3">
            <a:alphaModFix/>
          </a:blip>
          <a:stretch>
            <a:fillRect/>
          </a:stretch>
        </p:blipFill>
        <p:spPr>
          <a:xfrm>
            <a:off x="1534088" y="152400"/>
            <a:ext cx="6075817" cy="48387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t>Artifact - Lucy and compost bin going missing</a:t>
            </a:r>
            <a:endParaRPr sz="1800"/>
          </a:p>
        </p:txBody>
      </p:sp>
      <p:pic>
        <p:nvPicPr>
          <p:cNvPr id="686" name="Google Shape;686;p93" title="147-Nora-Artifact.jpg"/>
          <p:cNvPicPr preferRelativeResize="0"/>
          <p:nvPr/>
        </p:nvPicPr>
        <p:blipFill>
          <a:blip r:embed="rId3">
            <a:alphaModFix/>
          </a:blip>
          <a:stretch>
            <a:fillRect/>
          </a:stretch>
        </p:blipFill>
        <p:spPr>
          <a:xfrm>
            <a:off x="3139137" y="1017725"/>
            <a:ext cx="2865731" cy="3820974"/>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9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Appendix</a:t>
            </a:r>
            <a:endParaRPr sz="1800"/>
          </a:p>
        </p:txBody>
      </p:sp>
      <p:sp>
        <p:nvSpPr>
          <p:cNvPr id="692" name="Google Shape;692;p94"/>
          <p:cNvSpPr txBox="1"/>
          <p:nvPr/>
        </p:nvSpPr>
        <p:spPr>
          <a:xfrm>
            <a:off x="311700" y="1017725"/>
            <a:ext cx="8520600" cy="343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latin typeface="Merriweather"/>
                <a:ea typeface="Merriweather"/>
                <a:cs typeface="Merriweather"/>
                <a:sym typeface="Merriweather"/>
              </a:rPr>
              <a:t>Lillian:</a:t>
            </a:r>
            <a:endParaRPr sz="18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Told story about how while studying abroad in Italy, she had a panic attack second week in because she went to a farmer’s market and had no idea what she was doing. As someone who was living on a budget, it was stressful that she couldn’t tell while picking things out the prices and couldn’t keep tally of the total cost and didn’t want to keep asking. Also feared she would be overcharged, but the vendors turned out to be very friendly and accommodating.</a:t>
            </a:r>
            <a:endParaRPr sz="12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Realization: She fondly reminisced about inviting friends over to her big kitchen in Italy to make communal Italian food with local ingredients. She then realized she hasn’t really done that since and wants to bring that back (though her apartment has a small kitchen). Thus, the community aspect of food/cooking is important to her. “It’s only natural that it brings people together.”</a:t>
            </a:r>
            <a:endParaRPr sz="12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Realization: Taught her roommates how to cook and realized what she thought was common sense wasn’t always the case. “How do I tell when water is boiling?” “How do I tell if an avocado is ripe?”</a:t>
            </a:r>
            <a:endParaRPr sz="12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Interesting how she described that she ping-pongs from comfort and discomfort: “Taste of home” vs “experimentation and exploration of food”; example: while in Italy, she loved trying new local pastas but eventually went out of her way to find tofu (food of her childhood); variety across meals is important to her</a:t>
            </a:r>
            <a:endParaRPr sz="12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Emphasized that when her apartment </a:t>
            </a:r>
            <a:r>
              <a:rPr lang="en" sz="1200">
                <a:solidFill>
                  <a:schemeClr val="lt2"/>
                </a:solidFill>
                <a:latin typeface="Merriweather"/>
                <a:ea typeface="Merriweather"/>
                <a:cs typeface="Merriweather"/>
                <a:sym typeface="Merriweather"/>
              </a:rPr>
              <a:t>bathroom</a:t>
            </a:r>
            <a:r>
              <a:rPr lang="en" sz="1200">
                <a:solidFill>
                  <a:schemeClr val="lt2"/>
                </a:solidFill>
                <a:latin typeface="Merriweather"/>
                <a:ea typeface="Merriweather"/>
                <a:cs typeface="Merriweather"/>
                <a:sym typeface="Merriweather"/>
              </a:rPr>
              <a:t> door was coming off its hinges, you just “can’t wait” for a perfect fix; thus, she had it duct taped for a while; she feels confident that she can figure out any problem.</a:t>
            </a:r>
            <a:endParaRPr sz="1200">
              <a:solidFill>
                <a:schemeClr val="lt2"/>
              </a:solidFill>
              <a:latin typeface="Merriweather"/>
              <a:ea typeface="Merriweather"/>
              <a:cs typeface="Merriweather"/>
              <a:sym typeface="Merriweathe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Appendix</a:t>
            </a:r>
            <a:endParaRPr sz="1800"/>
          </a:p>
        </p:txBody>
      </p:sp>
      <p:sp>
        <p:nvSpPr>
          <p:cNvPr id="698" name="Google Shape;698;p95"/>
          <p:cNvSpPr txBox="1"/>
          <p:nvPr/>
        </p:nvSpPr>
        <p:spPr>
          <a:xfrm>
            <a:off x="311700" y="1017725"/>
            <a:ext cx="8520600" cy="343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latin typeface="Merriweather"/>
                <a:ea typeface="Merriweather"/>
                <a:cs typeface="Merriweather"/>
                <a:sym typeface="Merriweather"/>
              </a:rPr>
              <a:t>Samantha</a:t>
            </a:r>
            <a:r>
              <a:rPr lang="en" sz="1800">
                <a:solidFill>
                  <a:schemeClr val="lt2"/>
                </a:solidFill>
                <a:latin typeface="Merriweather"/>
                <a:ea typeface="Merriweather"/>
                <a:cs typeface="Merriweather"/>
                <a:sym typeface="Merriweather"/>
              </a:rPr>
              <a:t>:</a:t>
            </a:r>
            <a:endParaRPr sz="18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Realization: she talked about making a salmon sushi bake/casserole recipe she really likes before (how it was easy to prepare and very customizable) but realized she hasn’t made it in a while (potentially because it doesn’t reheat well)</a:t>
            </a:r>
            <a:endParaRPr sz="12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Described process of making turkey white bean chili: walk across the street to Safeway (with list of ingredients), buy can of white beans, can of diced tomatoes, pack of ground turkey; other spices are already at home; very simple to make because you only need to chop one thing (onion) and you can leave it be while it simmers (not much active cooking time). Additionally, it reheats well (she is keeping extra portions in her freezer right now for future dinners).</a:t>
            </a:r>
            <a:endParaRPr sz="1200">
              <a:solidFill>
                <a:schemeClr val="lt2"/>
              </a:solidFill>
              <a:latin typeface="Merriweather"/>
              <a:ea typeface="Merriweather"/>
              <a:cs typeface="Merriweather"/>
              <a:sym typeface="Merriweather"/>
            </a:endParaRPr>
          </a:p>
          <a:p>
            <a:pPr indent="-304800" lvl="0" marL="457200" rtl="0" algn="l">
              <a:spcBef>
                <a:spcPts val="0"/>
              </a:spcBef>
              <a:spcAft>
                <a:spcPts val="0"/>
              </a:spcAft>
              <a:buClr>
                <a:schemeClr val="lt2"/>
              </a:buClr>
              <a:buSzPts val="1200"/>
              <a:buFont typeface="Merriweather"/>
              <a:buChar char="-"/>
            </a:pPr>
            <a:r>
              <a:rPr lang="en" sz="1200">
                <a:solidFill>
                  <a:schemeClr val="lt2"/>
                </a:solidFill>
                <a:latin typeface="Merriweather"/>
                <a:ea typeface="Merriweather"/>
                <a:cs typeface="Merriweather"/>
                <a:sym typeface="Merriweather"/>
              </a:rPr>
              <a:t>described</a:t>
            </a:r>
            <a:endParaRPr sz="1200">
              <a:solidFill>
                <a:schemeClr val="lt2"/>
              </a:solidFill>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